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7" r:id="rId4"/>
  </p:sldMasterIdLst>
  <p:notesMasterIdLst>
    <p:notesMasterId r:id="rId68"/>
  </p:notesMasterIdLst>
  <p:handoutMasterIdLst>
    <p:handoutMasterId r:id="rId69"/>
  </p:handoutMasterIdLst>
  <p:sldIdLst>
    <p:sldId id="1207" r:id="rId5"/>
    <p:sldId id="1246" r:id="rId6"/>
    <p:sldId id="1328" r:id="rId7"/>
    <p:sldId id="1187" r:id="rId8"/>
    <p:sldId id="1334" r:id="rId9"/>
    <p:sldId id="1208" r:id="rId10"/>
    <p:sldId id="1283" r:id="rId11"/>
    <p:sldId id="1305" r:id="rId12"/>
    <p:sldId id="1252" r:id="rId13"/>
    <p:sldId id="1253" r:id="rId14"/>
    <p:sldId id="1363" r:id="rId15"/>
    <p:sldId id="1306" r:id="rId16"/>
    <p:sldId id="1339" r:id="rId17"/>
    <p:sldId id="1307" r:id="rId18"/>
    <p:sldId id="1243" r:id="rId19"/>
    <p:sldId id="1288" r:id="rId20"/>
    <p:sldId id="1269" r:id="rId21"/>
    <p:sldId id="1260" r:id="rId22"/>
    <p:sldId id="1325" r:id="rId23"/>
    <p:sldId id="1308" r:id="rId24"/>
    <p:sldId id="1254" r:id="rId25"/>
    <p:sldId id="1255" r:id="rId26"/>
    <p:sldId id="1352" r:id="rId27"/>
    <p:sldId id="1256" r:id="rId28"/>
    <p:sldId id="1309" r:id="rId29"/>
    <p:sldId id="1310" r:id="rId30"/>
    <p:sldId id="1358" r:id="rId31"/>
    <p:sldId id="1257" r:id="rId32"/>
    <p:sldId id="1313" r:id="rId33"/>
    <p:sldId id="1319" r:id="rId34"/>
    <p:sldId id="1359" r:id="rId35"/>
    <p:sldId id="1344" r:id="rId36"/>
    <p:sldId id="1290" r:id="rId37"/>
    <p:sldId id="1271" r:id="rId38"/>
    <p:sldId id="1360" r:id="rId39"/>
    <p:sldId id="1326" r:id="rId40"/>
    <p:sldId id="1361" r:id="rId41"/>
    <p:sldId id="1258" r:id="rId42"/>
    <p:sldId id="1294" r:id="rId43"/>
    <p:sldId id="1323" r:id="rId44"/>
    <p:sldId id="1322" r:id="rId45"/>
    <p:sldId id="1278" r:id="rId46"/>
    <p:sldId id="1362" r:id="rId47"/>
    <p:sldId id="1317" r:id="rId48"/>
    <p:sldId id="1321" r:id="rId49"/>
    <p:sldId id="1296" r:id="rId50"/>
    <p:sldId id="1297" r:id="rId51"/>
    <p:sldId id="1298" r:id="rId52"/>
    <p:sldId id="1299" r:id="rId53"/>
    <p:sldId id="1327" r:id="rId54"/>
    <p:sldId id="1329" r:id="rId55"/>
    <p:sldId id="1330" r:id="rId56"/>
    <p:sldId id="1331" r:id="rId57"/>
    <p:sldId id="1332" r:id="rId58"/>
    <p:sldId id="1333" r:id="rId59"/>
    <p:sldId id="1233" r:id="rId60"/>
    <p:sldId id="1203" r:id="rId61"/>
    <p:sldId id="1341" r:id="rId62"/>
    <p:sldId id="1342" r:id="rId63"/>
    <p:sldId id="1343" r:id="rId64"/>
    <p:sldId id="1338" r:id="rId65"/>
    <p:sldId id="1303" r:id="rId66"/>
    <p:sldId id="1318" r:id="rId67"/>
  </p:sldIdLst>
  <p:sldSz cx="12436475" cy="6994525"/>
  <p:notesSz cx="9309100" cy="7023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id="{37815CD1-7524-424F-985B-51C7DE8083D7}">
          <p14:sldIdLst>
            <p14:sldId id="1207"/>
            <p14:sldId id="1246"/>
            <p14:sldId id="1328"/>
            <p14:sldId id="1187"/>
            <p14:sldId id="1334"/>
            <p14:sldId id="1208"/>
            <p14:sldId id="1283"/>
            <p14:sldId id="1305"/>
            <p14:sldId id="1252"/>
            <p14:sldId id="1253"/>
            <p14:sldId id="1363"/>
            <p14:sldId id="1306"/>
            <p14:sldId id="1339"/>
            <p14:sldId id="1307"/>
            <p14:sldId id="1243"/>
            <p14:sldId id="1288"/>
            <p14:sldId id="1269"/>
            <p14:sldId id="1260"/>
            <p14:sldId id="1325"/>
            <p14:sldId id="1308"/>
            <p14:sldId id="1254"/>
            <p14:sldId id="1255"/>
            <p14:sldId id="1352"/>
            <p14:sldId id="1256"/>
            <p14:sldId id="1309"/>
            <p14:sldId id="1310"/>
            <p14:sldId id="1358"/>
            <p14:sldId id="1257"/>
            <p14:sldId id="1313"/>
            <p14:sldId id="1319"/>
            <p14:sldId id="1359"/>
            <p14:sldId id="1344"/>
            <p14:sldId id="1290"/>
            <p14:sldId id="1271"/>
            <p14:sldId id="1360"/>
            <p14:sldId id="1326"/>
            <p14:sldId id="1361"/>
            <p14:sldId id="1258"/>
            <p14:sldId id="1294"/>
            <p14:sldId id="1323"/>
            <p14:sldId id="1322"/>
            <p14:sldId id="1278"/>
            <p14:sldId id="1362"/>
            <p14:sldId id="1317"/>
            <p14:sldId id="1321"/>
            <p14:sldId id="1296"/>
            <p14:sldId id="1297"/>
            <p14:sldId id="1298"/>
            <p14:sldId id="1299"/>
            <p14:sldId id="1327"/>
            <p14:sldId id="1329"/>
            <p14:sldId id="1330"/>
            <p14:sldId id="1331"/>
            <p14:sldId id="1332"/>
            <p14:sldId id="1333"/>
            <p14:sldId id="1233"/>
            <p14:sldId id="1203"/>
          </p14:sldIdLst>
        </p14:section>
        <p14:section name="Appendix" id="{34816612-D37F-461B-942E-2C4807DD9376}">
          <p14:sldIdLst>
            <p14:sldId id="1341"/>
            <p14:sldId id="1342"/>
            <p14:sldId id="1343"/>
            <p14:sldId id="1338"/>
            <p14:sldId id="1303"/>
            <p14:sldId id="1318"/>
          </p14:sldIdLst>
        </p14:section>
      </p14:sectionLst>
    </p:ext>
    <p:ext uri="{EFAFB233-063F-42B5-8137-9DF3F51BA10A}">
      <p15:sldGuideLst xmlns:p15="http://schemas.microsoft.com/office/powerpoint/2012/main">
        <p15:guide id="1" orient="horz" pos="2203" userDrawn="1">
          <p15:clr>
            <a:srgbClr val="A4A3A4"/>
          </p15:clr>
        </p15:guide>
        <p15:guide id="2" pos="3917" userDrawn="1">
          <p15:clr>
            <a:srgbClr val="A4A3A4"/>
          </p15:clr>
        </p15:guide>
      </p15:sldGuideLst>
    </p:ext>
    <p:ext uri="{2D200454-40CA-4A62-9FC3-DE9A4176ACB9}">
      <p15:notesGuideLst xmlns:p15="http://schemas.microsoft.com/office/powerpoint/2012/main">
        <p15:guide id="1" orient="horz" pos="2212" userDrawn="1">
          <p15:clr>
            <a:srgbClr val="A4A3A4"/>
          </p15:clr>
        </p15:guide>
        <p15:guide id="2" pos="29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David" initials="D" lastIdx="2" clrIdx="2">
    <p:extLst>
      <p:ext uri="{19B8F6BF-5375-455C-9EA6-DF929625EA0E}">
        <p15:presenceInfo xmlns:p15="http://schemas.microsoft.com/office/powerpoint/2012/main" userId="David" providerId="None"/>
      </p:ext>
    </p:extLst>
  </p:cmAuthor>
  <p:cmAuthor id="3" name="David Tesar" initials="DT" lastIdx="3" clrIdx="3">
    <p:extLst>
      <p:ext uri="{19B8F6BF-5375-455C-9EA6-DF929625EA0E}">
        <p15:presenceInfo xmlns:p15="http://schemas.microsoft.com/office/powerpoint/2012/main" userId="7f630f19a2a2ea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02DA2"/>
    <a:srgbClr val="F6931A"/>
    <a:srgbClr val="1C1834"/>
    <a:srgbClr val="140E31"/>
    <a:srgbClr val="DCDCDC"/>
    <a:srgbClr val="050708"/>
    <a:srgbClr val="16264D"/>
    <a:srgbClr val="C3A47C"/>
    <a:srgbClr val="DFB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0542" autoAdjust="0"/>
  </p:normalViewPr>
  <p:slideViewPr>
    <p:cSldViewPr snapToGrid="0" snapToObjects="1">
      <p:cViewPr varScale="1">
        <p:scale>
          <a:sx n="69" d="100"/>
          <a:sy n="69" d="100"/>
        </p:scale>
        <p:origin x="826" y="67"/>
      </p:cViewPr>
      <p:guideLst>
        <p:guide orient="horz" pos="2203"/>
        <p:guide pos="3917"/>
      </p:guideLst>
    </p:cSldViewPr>
  </p:slideViewPr>
  <p:outlineViewPr>
    <p:cViewPr>
      <p:scale>
        <a:sx n="33" d="100"/>
        <a:sy n="33" d="100"/>
      </p:scale>
      <p:origin x="0" y="-2019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112" d="100"/>
          <a:sy n="112" d="100"/>
        </p:scale>
        <p:origin x="2370"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vl1pPr>
          </a:lstStyle>
          <a:p>
            <a:r>
              <a:rPr lang="en-US" dirty="0"/>
              <a:t>One Marketing Template</a:t>
            </a:r>
          </a:p>
          <a:p>
            <a:endParaRPr lang="en-US" dirty="0">
              <a:latin typeface="Segoe UI" pitchFamily="34" charset="0"/>
            </a:endParaRPr>
          </a:p>
        </p:txBody>
      </p:sp>
      <p:sp>
        <p:nvSpPr>
          <p:cNvPr id="7" name="Date Placeholder 6"/>
          <p:cNvSpPr>
            <a:spLocks noGrp="1"/>
          </p:cNvSpPr>
          <p:nvPr>
            <p:ph type="dt" sz="quarter" idx="1"/>
          </p:nvPr>
        </p:nvSpPr>
        <p:spPr>
          <a:xfrm>
            <a:off x="5273004" y="0"/>
            <a:ext cx="4033943" cy="3511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12/3/2015</a:t>
            </a:fld>
            <a:endParaRPr lang="en-US" dirty="0">
              <a:latin typeface="Segoe UI" pitchFamily="34" charset="0"/>
            </a:endParaRPr>
          </a:p>
        </p:txBody>
      </p:sp>
      <p:sp>
        <p:nvSpPr>
          <p:cNvPr id="8" name="Footer Placeholder 7"/>
          <p:cNvSpPr>
            <a:spLocks noGrp="1"/>
          </p:cNvSpPr>
          <p:nvPr>
            <p:ph type="ftr" sz="quarter" idx="2"/>
          </p:nvPr>
        </p:nvSpPr>
        <p:spPr>
          <a:xfrm>
            <a:off x="0" y="6670726"/>
            <a:ext cx="7866190" cy="255328"/>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850674" y="6670726"/>
            <a:ext cx="1456271" cy="3511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atin typeface="Segoe UI" pitchFamily="34" charset="0"/>
              </a:defRPr>
            </a:lvl1pPr>
          </a:lstStyle>
          <a:p>
            <a:r>
              <a:rPr lang="en-US" dirty="0" smtClean="0"/>
              <a:t>One Marketing Template</a:t>
            </a:r>
          </a:p>
          <a:p>
            <a:endParaRPr lang="en-US" dirty="0"/>
          </a:p>
        </p:txBody>
      </p:sp>
      <p:sp>
        <p:nvSpPr>
          <p:cNvPr id="9" name="Slide Image Placeholder 8"/>
          <p:cNvSpPr>
            <a:spLocks noGrp="1" noRot="1" noChangeAspect="1"/>
          </p:cNvSpPr>
          <p:nvPr>
            <p:ph type="sldImg" idx="2"/>
          </p:nvPr>
        </p:nvSpPr>
        <p:spPr>
          <a:xfrm>
            <a:off x="2312988" y="527050"/>
            <a:ext cx="4683125" cy="263366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6671945"/>
            <a:ext cx="8036856" cy="273400"/>
          </a:xfrm>
          <a:prstGeom prst="rect">
            <a:avLst/>
          </a:prstGeom>
        </p:spPr>
        <p:txBody>
          <a:bodyPr vert="horz" lIns="93324" tIns="46662" rIns="93324" bIns="46662" rtlCol="0" anchor="b"/>
          <a:lstStyle>
            <a:lvl1pPr marL="583273" indent="0" algn="l">
              <a:defRPr sz="1200"/>
            </a:lvl1p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5273004" y="0"/>
            <a:ext cx="4033943" cy="3511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12/3/2015</a:t>
            </a:fld>
            <a:endParaRPr lang="en-US" dirty="0"/>
          </a:p>
        </p:txBody>
      </p:sp>
      <p:sp>
        <p:nvSpPr>
          <p:cNvPr id="12" name="Notes Placeholder 11"/>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8021340" y="6670726"/>
            <a:ext cx="1285605" cy="3511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 1</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44516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2014 Report collected in December 2013 had over 9,200 survey respondents</a:t>
            </a:r>
            <a:r>
              <a:rPr lang="en-US" baseline="0" dirty="0" smtClean="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19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 Culture</a:t>
            </a:r>
          </a:p>
          <a:p>
            <a:r>
              <a:rPr lang="en-US" dirty="0" smtClean="0">
                <a:effectLst/>
              </a:rPr>
              <a:t>Fundamental attributes of successful cultures: </a:t>
            </a:r>
          </a:p>
          <a:p>
            <a:pPr marL="171450" indent="-171450">
              <a:buFontTx/>
              <a:buChar char="-"/>
            </a:pPr>
            <a:r>
              <a:rPr lang="en-US" dirty="0" smtClean="0">
                <a:effectLst/>
              </a:rPr>
              <a:t>Shared mission and incentives: infrastructure as code, apps as services, </a:t>
            </a:r>
            <a:r>
              <a:rPr lang="en-US" dirty="0" err="1" smtClean="0">
                <a:effectLst/>
              </a:rPr>
              <a:t>DevOps</a:t>
            </a:r>
            <a:r>
              <a:rPr lang="en-US" dirty="0" smtClean="0">
                <a:effectLst/>
              </a:rPr>
              <a:t>/all as teams </a:t>
            </a:r>
          </a:p>
          <a:p>
            <a:pPr marL="171450" indent="-171450">
              <a:buFontTx/>
              <a:buChar char="-"/>
            </a:pPr>
            <a:r>
              <a:rPr lang="en-US" dirty="0" smtClean="0">
                <a:effectLst/>
              </a:rPr>
              <a:t>You need to consider your hardware as a commodity, (don't give your servers names) , servers are like farm animals, it is just harder if you let </a:t>
            </a:r>
            <a:r>
              <a:rPr lang="en-US" dirty="0" err="1" smtClean="0">
                <a:effectLst/>
              </a:rPr>
              <a:t>theids</a:t>
            </a:r>
            <a:r>
              <a:rPr lang="en-US" dirty="0" smtClean="0">
                <a:effectLst/>
              </a:rPr>
              <a:t> name them </a:t>
            </a:r>
          </a:p>
          <a:p>
            <a:pPr marL="171450" indent="-171450">
              <a:buFontTx/>
              <a:buChar char="-"/>
            </a:pPr>
            <a:r>
              <a:rPr lang="en-US" dirty="0" smtClean="0">
                <a:effectLst/>
              </a:rPr>
              <a:t>Build deep instrumentation into services, push complexity up the stack </a:t>
            </a:r>
          </a:p>
          <a:p>
            <a:pPr marL="171450" indent="-171450">
              <a:buFontTx/>
              <a:buChar char="-"/>
            </a:pPr>
            <a:r>
              <a:rPr lang="en-US" dirty="0" smtClean="0">
                <a:effectLst/>
              </a:rPr>
              <a:t>Rally around agile, shared metrics, CI, service owners on call, etc. </a:t>
            </a:r>
          </a:p>
          <a:p>
            <a:pPr marL="171450" indent="-171450">
              <a:buFontTx/>
              <a:buChar char="-"/>
            </a:pPr>
            <a:r>
              <a:rPr lang="en-US" dirty="0" smtClean="0">
                <a:effectLst/>
              </a:rPr>
              <a:t>Changing the culture: any change takes time, changing culture is no exception and you can't do it alone, </a:t>
            </a:r>
            <a:r>
              <a:rPr lang="en-US" baseline="0" dirty="0" smtClean="0">
                <a:effectLst/>
              </a:rPr>
              <a:t> </a:t>
            </a:r>
            <a:r>
              <a:rPr lang="en-US" dirty="0" smtClean="0">
                <a:effectLst/>
              </a:rPr>
              <a:t>exploit compelling events to change culture: downtimes, cloud adoption, </a:t>
            </a:r>
            <a:r>
              <a:rPr lang="en-US" dirty="0" err="1" smtClean="0">
                <a:effectLst/>
              </a:rPr>
              <a:t>devops</a:t>
            </a:r>
            <a:r>
              <a:rPr lang="en-US" dirty="0" smtClean="0">
                <a:effectLst/>
              </a:rPr>
              <a:t> buzz</a:t>
            </a:r>
          </a:p>
          <a:p>
            <a:pPr marL="171450" indent="-171450">
              <a:buFontTx/>
              <a:buChar char="-"/>
            </a:pPr>
            <a:endParaRPr lang="en-US" dirty="0" smtClean="0">
              <a:effectLst/>
            </a:endParaRP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PROCESS</a:t>
            </a:r>
            <a:r>
              <a:rPr lang="en-US" sz="1100" b="1" dirty="0" smtClean="0">
                <a:solidFill>
                  <a:srgbClr val="000000"/>
                </a:solidFill>
                <a:latin typeface="Trebuchet MS" pitchFamily="34" charset="0"/>
                <a:cs typeface="Arial" charset="0"/>
              </a:rPr>
              <a:t/>
            </a:r>
            <a:br>
              <a:rPr lang="en-US" sz="1100" b="1" dirty="0" smtClean="0">
                <a:solidFill>
                  <a:srgbClr val="000000"/>
                </a:solidFill>
                <a:latin typeface="Trebuchet MS" pitchFamily="34" charset="0"/>
                <a:cs typeface="Arial" charset="0"/>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PEOPLE</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smtClean="0">
                <a:gradFill>
                  <a:gsLst>
                    <a:gs pos="2917">
                      <a:srgbClr val="FFFFFF"/>
                    </a:gs>
                    <a:gs pos="30000">
                      <a:srgbClr val="FFFFFF"/>
                    </a:gs>
                  </a:gsLst>
                  <a:lin ang="5400000" scaled="0"/>
                </a:gradFill>
              </a:rPr>
              <a:t>Products</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47081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Segoe UI" panose="020B0502040204020203" pitchFamily="34" charset="0"/>
                <a:cs typeface="Segoe UI" panose="020B0502040204020203" pitchFamily="34" charset="0"/>
              </a:rPr>
              <a:t>DevOps</a:t>
            </a:r>
            <a:r>
              <a:rPr lang="en-US" sz="1200" dirty="0" smtClean="0">
                <a:latin typeface="Segoe UI" panose="020B0502040204020203" pitchFamily="34" charset="0"/>
                <a:cs typeface="Segoe UI" panose="020B0502040204020203" pitchFamily="34" charset="0"/>
              </a:rPr>
              <a:t> is an </a:t>
            </a:r>
            <a:r>
              <a:rPr lang="en-US" sz="1200" b="1" dirty="0" smtClean="0">
                <a:latin typeface="Segoe UI" panose="020B0502040204020203" pitchFamily="34" charset="0"/>
                <a:cs typeface="Segoe UI" panose="020B0502040204020203" pitchFamily="34" charset="0"/>
              </a:rPr>
              <a:t>umbrella term</a:t>
            </a:r>
            <a:r>
              <a:rPr lang="en-US" sz="1200" dirty="0" smtClean="0">
                <a:latin typeface="Segoe UI" panose="020B0502040204020203" pitchFamily="34" charset="0"/>
                <a:cs typeface="Segoe UI" panose="020B0502040204020203" pitchFamily="34" charset="0"/>
              </a:rPr>
              <a:t> for a number of process categories that define an organization’s ability to deliver value.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smtClean="0">
                <a:solidFill>
                  <a:schemeClr val="tx1"/>
                </a:solidFill>
                <a:effectLst/>
                <a:latin typeface="Segoe UI" panose="020B0502040204020203" pitchFamily="34" charset="0"/>
                <a:ea typeface="+mn-ea"/>
                <a:cs typeface="Segoe UI" panose="020B0502040204020203" pitchFamily="34" charset="0"/>
              </a:rPr>
              <a:t>The</a:t>
            </a: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 seven practices on this slide can be addressed either individually or together, in any combination.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Establishing and evolving any of the practices in your development lifecycle will positively impact your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kern="1200" baseline="0" dirty="0" smtClean="0">
              <a:solidFill>
                <a:schemeClr val="tx1"/>
              </a:solidFill>
              <a:effectLst/>
              <a:latin typeface="Segoe UI" panose="020B0502040204020203" pitchFamily="34" charset="0"/>
              <a:ea typeface="+mn-ea"/>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Backlog</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 currently manage requirements and change requests?</a:t>
            </a:r>
            <a:br>
              <a:rPr lang="en-US" sz="1200" kern="1200" dirty="0" smtClean="0">
                <a:solidFill>
                  <a:schemeClr val="tx1"/>
                </a:solidFill>
                <a:effectLst/>
                <a:latin typeface="Segoe UI" panose="020B0502040204020203" pitchFamily="34" charset="0"/>
                <a:ea typeface="+mn-ea"/>
                <a:cs typeface="Segoe UI" panose="020B0502040204020203" pitchFamily="34" charset="0"/>
              </a:rPr>
            </a:b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software requirements associated to business needs/value? </a:t>
            </a:r>
            <a:endParaRPr lang="en-US" sz="1200" dirty="0" smtClean="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Schedule and team</a:t>
            </a:r>
            <a:r>
              <a:rPr lang="en-US" sz="1200" dirty="0" smtClean="0">
                <a:latin typeface="Segoe UI" panose="020B0502040204020203" pitchFamily="34" charset="0"/>
                <a:cs typeface="Segoe UI" panose="020B0502040204020203" pitchFamily="34" charset="0"/>
              </a:rPr>
              <a:t> -</a:t>
            </a:r>
            <a:r>
              <a:rPr lang="en-US" sz="1200" baseline="0" dirty="0" smtClean="0">
                <a:latin typeface="Segoe UI" panose="020B0502040204020203" pitchFamily="34" charset="0"/>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your teams organized?</a:t>
            </a: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Does every discipline report to the same executive? What is the typical team size and makeup (i.e. what disciplines are in a team)? How do these teams schedule their work? How long is a development iteration? How do development teams and IT Operations teams collaborate? </a:t>
            </a:r>
            <a:endParaRPr lang="en-US" sz="1200" dirty="0" smtClean="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Technical debt</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your teams think about and manage technical debt? What is the split in time spent on servicing existing code vs. new development activities and innovation? How do your teams ensure a common definition of done? How much of your resources are invested in engineering systems? </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Flow</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does software flow through your delivery pipeline from build to production? How long does it take to provision a new </a:t>
            </a:r>
            <a:r>
              <a:rPr lang="en-US" sz="1200" kern="1200" dirty="0" err="1" smtClean="0">
                <a:solidFill>
                  <a:schemeClr val="tx1"/>
                </a:solidFill>
                <a:effectLst/>
                <a:latin typeface="Segoe UI" panose="020B0502040204020203" pitchFamily="34" charset="0"/>
                <a:ea typeface="+mn-ea"/>
                <a:cs typeface="Segoe UI" panose="020B0502040204020203" pitchFamily="34" charset="0"/>
              </a:rPr>
              <a:t>dev</a:t>
            </a:r>
            <a:r>
              <a:rPr lang="en-US" sz="1200" kern="1200" dirty="0" smtClean="0">
                <a:solidFill>
                  <a:schemeClr val="tx1"/>
                </a:solidFill>
                <a:effectLst/>
                <a:latin typeface="Segoe UI" panose="020B0502040204020203" pitchFamily="34" charset="0"/>
                <a:ea typeface="+mn-ea"/>
                <a:cs typeface="Segoe UI" panose="020B0502040204020203" pitchFamily="34" charset="0"/>
              </a:rPr>
              <a:t>/test environment? How frequently do you release per application? What is your release process?</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Evidence</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decisions made in software development? What data do you collect and use in decision making? How frequently do you use tools to validate software (code analysis, unit tests, functional tests, etc.)? How closely do your test environments mimic production? How do you use measure and react to how users interact with your software?</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Production</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 detect and respond to production incidents? What is your Mean-Time-To-Detection (MTTD)? What is your Mean-Time-To-Recovery (MTTR)?</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Infrastructure </a:t>
            </a:r>
            <a:r>
              <a:rPr lang="en-US" sz="1200" dirty="0" smtClean="0">
                <a:latin typeface="Segoe UI" panose="020B0502040204020203" pitchFamily="34" charset="0"/>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Describe the core infrastructure your applications run on? Are your </a:t>
            </a:r>
            <a:r>
              <a:rPr lang="en-US" sz="1200" kern="1200" dirty="0" err="1" smtClean="0">
                <a:solidFill>
                  <a:schemeClr val="tx1"/>
                </a:solidFill>
                <a:effectLst/>
                <a:latin typeface="Segoe UI" panose="020B0502040204020203" pitchFamily="34" charset="0"/>
                <a:ea typeface="+mn-ea"/>
                <a:cs typeface="Segoe UI" panose="020B0502040204020203" pitchFamily="34" charset="0"/>
              </a:rPr>
              <a:t>dev</a:t>
            </a:r>
            <a:r>
              <a:rPr lang="en-US" sz="1200" kern="1200" dirty="0" smtClean="0">
                <a:solidFill>
                  <a:schemeClr val="tx1"/>
                </a:solidFill>
                <a:effectLst/>
                <a:latin typeface="Segoe UI" panose="020B0502040204020203" pitchFamily="34" charset="0"/>
                <a:ea typeface="+mn-ea"/>
                <a:cs typeface="Segoe UI" panose="020B0502040204020203" pitchFamily="34" charset="0"/>
              </a:rPr>
              <a:t>/test environments hosted on-premises or in a public cloud? Are your production environments hosted on-premises or in a public cloud? Is your core infrastructure provided as a service either internally or by a third-party?</a:t>
            </a:r>
            <a:endParaRPr lang="en-US" sz="1200" kern="1200" baseline="0" dirty="0" smtClean="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806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This is the framework for which you could connect</a:t>
            </a:r>
            <a:r>
              <a:rPr lang="en-US" baseline="0" dirty="0" smtClean="0"/>
              <a:t> the 300 level technology demos back to DevOps for any of your presentations.  Do not present this slide to customers. </a:t>
            </a:r>
          </a:p>
          <a:p>
            <a:pPr rtl="0" fontAlgn="ctr"/>
            <a:endParaRPr lang="en-US" baseline="0" dirty="0" smtClean="0"/>
          </a:p>
          <a:p>
            <a:pPr rtl="0" fontAlgn="ctr"/>
            <a:r>
              <a:rPr lang="en-US" baseline="0" dirty="0" smtClean="0"/>
              <a:t>Sample DevOps practices might include: </a:t>
            </a:r>
          </a:p>
          <a:p>
            <a:pPr rtl="0" fontAlgn="ctr"/>
            <a:r>
              <a:rPr lang="en-US" sz="1200" b="0" i="0" kern="1200" dirty="0" smtClean="0">
                <a:solidFill>
                  <a:schemeClr val="tx1"/>
                </a:solidFill>
                <a:effectLst/>
                <a:latin typeface="+mn-lt"/>
                <a:ea typeface="+mn-ea"/>
                <a:cs typeface="+mn-cs"/>
              </a:rPr>
              <a:t>Continuous Integration</a:t>
            </a:r>
          </a:p>
          <a:p>
            <a:pPr rtl="0" fontAlgn="ctr"/>
            <a:r>
              <a:rPr lang="en-US" sz="1200" b="0" i="0" kern="1200" dirty="0" smtClean="0">
                <a:solidFill>
                  <a:schemeClr val="tx1"/>
                </a:solidFill>
                <a:effectLst/>
                <a:latin typeface="+mn-lt"/>
                <a:ea typeface="+mn-ea"/>
                <a:cs typeface="+mn-cs"/>
              </a:rPr>
              <a:t>Infrastructure/Configuration as code</a:t>
            </a:r>
          </a:p>
          <a:p>
            <a:pPr rtl="0" fontAlgn="ctr"/>
            <a:r>
              <a:rPr lang="en-US" sz="1200" b="0" i="0" kern="1200" dirty="0" smtClean="0">
                <a:solidFill>
                  <a:schemeClr val="tx1"/>
                </a:solidFill>
                <a:effectLst/>
                <a:latin typeface="+mn-lt"/>
                <a:ea typeface="+mn-ea"/>
                <a:cs typeface="+mn-cs"/>
              </a:rPr>
              <a:t>Self Service Environments</a:t>
            </a:r>
          </a:p>
          <a:p>
            <a:pPr rtl="0" fontAlgn="ctr"/>
            <a:r>
              <a:rPr lang="en-US" sz="1200" b="0" i="0" kern="1200" dirty="0" smtClean="0">
                <a:solidFill>
                  <a:schemeClr val="tx1"/>
                </a:solidFill>
                <a:effectLst/>
                <a:latin typeface="+mn-lt"/>
                <a:ea typeface="+mn-ea"/>
                <a:cs typeface="+mn-cs"/>
              </a:rPr>
              <a:t>Continuous Deployment</a:t>
            </a:r>
          </a:p>
          <a:p>
            <a:pPr rtl="0" fontAlgn="ctr"/>
            <a:r>
              <a:rPr lang="en-US" sz="1200" b="0" i="0" kern="1200" dirty="0" smtClean="0">
                <a:solidFill>
                  <a:schemeClr val="tx1"/>
                </a:solidFill>
                <a:effectLst/>
                <a:latin typeface="+mn-lt"/>
                <a:ea typeface="+mn-ea"/>
                <a:cs typeface="+mn-cs"/>
              </a:rPr>
              <a:t>Test automation</a:t>
            </a:r>
          </a:p>
          <a:p>
            <a:pPr rtl="0" fontAlgn="ctr"/>
            <a:r>
              <a:rPr lang="en-US" sz="1200" b="0" i="0" kern="1200" dirty="0" smtClean="0">
                <a:solidFill>
                  <a:schemeClr val="tx1"/>
                </a:solidFill>
                <a:effectLst/>
                <a:latin typeface="+mn-lt"/>
                <a:ea typeface="+mn-ea"/>
                <a:cs typeface="+mn-cs"/>
              </a:rPr>
              <a:t>Release Management</a:t>
            </a:r>
          </a:p>
          <a:p>
            <a:pPr rtl="0" fontAlgn="ctr"/>
            <a:r>
              <a:rPr lang="en-US" sz="1200" b="0" i="0" kern="1200" dirty="0" smtClean="0">
                <a:solidFill>
                  <a:schemeClr val="tx1"/>
                </a:solidFill>
                <a:effectLst/>
                <a:latin typeface="+mn-lt"/>
                <a:ea typeface="+mn-ea"/>
                <a:cs typeface="+mn-cs"/>
              </a:rPr>
              <a:t>Performance Monitoring</a:t>
            </a:r>
          </a:p>
          <a:p>
            <a:pPr rtl="0" fontAlgn="ctr"/>
            <a:r>
              <a:rPr lang="en-US" sz="1200" b="0" i="0" kern="1200" dirty="0" smtClean="0">
                <a:solidFill>
                  <a:schemeClr val="tx1"/>
                </a:solidFill>
                <a:effectLst/>
                <a:latin typeface="+mn-lt"/>
                <a:ea typeface="+mn-ea"/>
                <a:cs typeface="+mn-cs"/>
              </a:rPr>
              <a:t>Alerting</a:t>
            </a:r>
          </a:p>
          <a:p>
            <a:pPr rtl="0" fontAlgn="ctr"/>
            <a:r>
              <a:rPr lang="en-US" sz="1200" b="0" i="0" kern="1200" dirty="0" smtClean="0">
                <a:solidFill>
                  <a:schemeClr val="tx1"/>
                </a:solidFill>
                <a:effectLst/>
                <a:latin typeface="+mn-lt"/>
                <a:ea typeface="+mn-ea"/>
                <a:cs typeface="+mn-cs"/>
              </a:rPr>
              <a:t>Production Diagnostics</a:t>
            </a:r>
          </a:p>
          <a:p>
            <a:pPr rtl="0" fontAlgn="ctr"/>
            <a:r>
              <a:rPr lang="en-US" sz="1200" b="0" i="0" kern="1200" dirty="0" smtClean="0">
                <a:solidFill>
                  <a:schemeClr val="tx1"/>
                </a:solidFill>
                <a:effectLst/>
                <a:latin typeface="+mn-lt"/>
                <a:ea typeface="+mn-ea"/>
                <a:cs typeface="+mn-cs"/>
              </a:rPr>
              <a:t>Availability Monitoring</a:t>
            </a:r>
          </a:p>
          <a:p>
            <a:pPr rtl="0" fontAlgn="ctr"/>
            <a:r>
              <a:rPr lang="en-US" sz="1200" b="0" i="0" kern="1200" dirty="0" smtClean="0">
                <a:solidFill>
                  <a:schemeClr val="tx1"/>
                </a:solidFill>
                <a:effectLst/>
                <a:latin typeface="+mn-lt"/>
                <a:ea typeface="+mn-ea"/>
                <a:cs typeface="+mn-cs"/>
              </a:rPr>
              <a:t>Feature Flags</a:t>
            </a:r>
          </a:p>
          <a:p>
            <a:pPr rtl="0" fontAlgn="ctr"/>
            <a:r>
              <a:rPr lang="en-US" sz="1200" b="0" i="0" kern="1200" dirty="0" smtClean="0">
                <a:solidFill>
                  <a:schemeClr val="tx1"/>
                </a:solidFill>
                <a:effectLst/>
                <a:latin typeface="+mn-lt"/>
                <a:ea typeface="+mn-ea"/>
                <a:cs typeface="+mn-cs"/>
              </a:rPr>
              <a:t>Automated Environment De-Provisioning</a:t>
            </a:r>
          </a:p>
          <a:p>
            <a:pPr rtl="0" fontAlgn="ctr"/>
            <a:r>
              <a:rPr lang="en-US" sz="1200" b="0" i="0" kern="1200" dirty="0" smtClean="0">
                <a:solidFill>
                  <a:schemeClr val="tx1"/>
                </a:solidFill>
                <a:effectLst/>
                <a:latin typeface="+mn-lt"/>
                <a:ea typeface="+mn-ea"/>
                <a:cs typeface="+mn-cs"/>
              </a:rPr>
              <a:t>Automated Recovery (Rollback &amp; Roll-Forward)</a:t>
            </a:r>
          </a:p>
          <a:p>
            <a:pPr rtl="0" fontAlgn="ctr"/>
            <a:r>
              <a:rPr lang="en-US" sz="1200" b="0" i="0" kern="1200" dirty="0" smtClean="0">
                <a:solidFill>
                  <a:schemeClr val="tx1"/>
                </a:solidFill>
                <a:effectLst/>
                <a:latin typeface="+mn-lt"/>
                <a:ea typeface="+mn-ea"/>
                <a:cs typeface="+mn-cs"/>
              </a:rPr>
              <a:t>Hypothesis Driven Development </a:t>
            </a:r>
          </a:p>
          <a:p>
            <a:pPr lvl="1" rtl="0" fontAlgn="ctr"/>
            <a:r>
              <a:rPr lang="en-US" sz="1200" b="0" i="0" kern="1200" dirty="0" err="1" smtClean="0">
                <a:solidFill>
                  <a:schemeClr val="tx1"/>
                </a:solidFill>
                <a:effectLst/>
                <a:latin typeface="+mn-lt"/>
                <a:ea typeface="+mn-ea"/>
                <a:cs typeface="+mn-cs"/>
              </a:rPr>
              <a:t>TiP</a:t>
            </a: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Fault Injection</a:t>
            </a:r>
          </a:p>
          <a:p>
            <a:pPr lvl="1" rtl="0" fontAlgn="ctr"/>
            <a:r>
              <a:rPr lang="en-US" sz="1200" b="0" i="0" kern="1200" dirty="0" smtClean="0">
                <a:solidFill>
                  <a:schemeClr val="tx1"/>
                </a:solidFill>
                <a:effectLst/>
                <a:latin typeface="+mn-lt"/>
                <a:ea typeface="+mn-ea"/>
                <a:cs typeface="+mn-cs"/>
              </a:rPr>
              <a:t>Usage Monitoring / User Telemetry</a:t>
            </a:r>
          </a:p>
          <a:p>
            <a:pPr rtl="0" fontAlgn="ctr"/>
            <a:r>
              <a:rPr lang="en-US" sz="1200" b="0" i="0" kern="1200" dirty="0" smtClean="0">
                <a:solidFill>
                  <a:schemeClr val="tx1"/>
                </a:solidFill>
                <a:effectLst/>
                <a:latin typeface="+mn-lt"/>
                <a:ea typeface="+mn-ea"/>
                <a:cs typeface="+mn-cs"/>
              </a:rPr>
              <a:t>Load Testing</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14</a:t>
            </a:fld>
            <a:endParaRPr lang="en-US"/>
          </a:p>
        </p:txBody>
      </p:sp>
    </p:spTree>
    <p:extLst>
      <p:ext uri="{BB962C8B-B14F-4D97-AF65-F5344CB8AC3E}">
        <p14:creationId xmlns:p14="http://schemas.microsoft.com/office/powerpoint/2010/main" val="4053649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98013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50668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Microsoft also invests heavily in the open source ecosystem and enables you to keep your existing investments in open source tools while potentially enabling integration with our own technologies.  In fact, we have an entire organization called MS </a:t>
            </a:r>
            <a:r>
              <a:rPr lang="en-US" sz="1200" kern="1200" dirty="0" err="1" smtClean="0">
                <a:solidFill>
                  <a:schemeClr val="tx1"/>
                </a:solidFill>
                <a:effectLst/>
                <a:latin typeface="+mn-lt"/>
                <a:ea typeface="+mn-ea"/>
                <a:cs typeface="+mn-cs"/>
              </a:rPr>
              <a:t>OpenTech</a:t>
            </a:r>
            <a:r>
              <a:rPr lang="en-US" sz="1200" kern="1200" dirty="0" smtClean="0">
                <a:solidFill>
                  <a:schemeClr val="tx1"/>
                </a:solidFill>
                <a:effectLst/>
                <a:latin typeface="+mn-lt"/>
                <a:ea typeface="+mn-ea"/>
                <a:cs typeface="+mn-cs"/>
              </a:rPr>
              <a:t> who are dedicated to this pursuit.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 this slide you can see a number of different open source products we have interoperability with which play different roles across the entire application lifecycle.  These open source tools often play a part in more than one aspect of the product lifecycle, but they are listed here based on the primary integration point with a Microsoft technology.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Last but not least, I’d like to point out that the Microsoft Cloud OS platform where you might decide to host your application supports various programming languages like node.js, </a:t>
            </a:r>
            <a:r>
              <a:rPr lang="en-US" sz="1200" kern="1200" dirty="0" err="1" smtClean="0">
                <a:solidFill>
                  <a:schemeClr val="tx1"/>
                </a:solidFill>
                <a:effectLst/>
                <a:latin typeface="+mn-lt"/>
                <a:ea typeface="+mn-ea"/>
                <a:cs typeface="+mn-cs"/>
              </a:rPr>
              <a:t>php</a:t>
            </a:r>
            <a:r>
              <a:rPr lang="en-US" sz="1200" kern="1200" dirty="0" smtClean="0">
                <a:solidFill>
                  <a:schemeClr val="tx1"/>
                </a:solidFill>
                <a:effectLst/>
                <a:latin typeface="+mn-lt"/>
                <a:ea typeface="+mn-ea"/>
                <a:cs typeface="+mn-cs"/>
              </a:rPr>
              <a:t>, and java as well as underlying open source operating systems like Linux.</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http://msopentech.com/blog/project-categories/devops/</a:t>
            </a:r>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342379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Features in Visual Studio Online get released once every three weeks and around once per quarter those features get rolled up and put into an update which goes into the on-premises Team Foundation Server.  So no matter whether you prefer to do your business in the cloud, hybrid, or on-premises, Microsoft has you covered.</a:t>
            </a:r>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07555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Microsoft Azure Stack gives your organization the ability to do anything you can do in the public cloud via the new Azure Resource Manager API at portal.azure.com, on-premises in your own datacenter. So no matter whether you prefer to do your business in the cloud, hybrid, or on-premises, Microsoft has you covered.</a:t>
            </a:r>
            <a:endParaRPr lang="en-US"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solidFill>
                  <a:schemeClr val="bg1"/>
                </a:solidFill>
              </a:rPr>
              <a:t>https://channel9.msdn.com/Events/Ignite/2015/BRK2484</a:t>
            </a:r>
          </a:p>
          <a:p>
            <a:endParaRPr lang="en-US" dirty="0"/>
          </a:p>
        </p:txBody>
      </p:sp>
      <p:sp>
        <p:nvSpPr>
          <p:cNvPr id="4" name="Slide Number Placeholder 3"/>
          <p:cNvSpPr>
            <a:spLocks noGrp="1"/>
          </p:cNvSpPr>
          <p:nvPr>
            <p:ph type="sldNum" sz="quarter" idx="10"/>
          </p:nvPr>
        </p:nvSpPr>
        <p:spPr/>
        <p:txBody>
          <a:bodyPr/>
          <a:lstStyle/>
          <a:p>
            <a:fld id="{479F4C87-FB7D-43F3-B88E-0454CBFB0A9C}" type="slidenum">
              <a:rPr lang="en-US">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84635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1519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373968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07922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611635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5882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543682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726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7936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57287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33730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Management in</a:t>
            </a:r>
            <a:r>
              <a:rPr lang="en-US" baseline="0" dirty="0" smtClean="0"/>
              <a:t> the Visual Studio Online Service (or on-</a:t>
            </a:r>
            <a:r>
              <a:rPr lang="en-US" baseline="0" dirty="0" err="1" smtClean="0"/>
              <a:t>prem</a:t>
            </a:r>
            <a:r>
              <a:rPr lang="en-US" baseline="0" dirty="0" smtClean="0"/>
              <a:t> product which not easy to access for hackathon)</a:t>
            </a:r>
          </a:p>
          <a:p>
            <a:r>
              <a:rPr lang="en-US" baseline="0" dirty="0" smtClean="0"/>
              <a:t>Deployment Slots + CI/CD solution with VSO + Azure Websites</a:t>
            </a:r>
            <a:endParaRPr lang="en-ZA"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545374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David</a:t>
            </a:r>
            <a:r>
              <a:rPr lang="en-US" baseline="0" smtClean="0"/>
              <a:t> Note: Make sure to highlight customer pain points, “bullet train”, Poll??</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4240131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3035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12/3/2015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67276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9007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PowerShell</a:t>
            </a:r>
            <a:r>
              <a:rPr lang="en-US" b="0" dirty="0" smtClean="0"/>
              <a:t> &amp;</a:t>
            </a:r>
            <a:r>
              <a:rPr lang="en-US" b="0" baseline="0" dirty="0" smtClean="0"/>
              <a:t> </a:t>
            </a:r>
            <a:r>
              <a:rPr lang="en-US" b="1" dirty="0" err="1" smtClean="0"/>
              <a:t>xPlat</a:t>
            </a:r>
            <a:r>
              <a:rPr lang="en-US" b="1" dirty="0" smtClean="0"/>
              <a:t>-CLI</a:t>
            </a:r>
            <a:r>
              <a:rPr lang="en-US" b="0" baseline="0" dirty="0" smtClean="0"/>
              <a:t> – http://azure.microsoft.com/en-us/documentation/articles/install-configure-powershell/</a:t>
            </a:r>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smtClean="0"/>
              <a:t>MAML </a:t>
            </a:r>
            <a:r>
              <a:rPr lang="en-US" b="0" baseline="0" dirty="0" smtClean="0"/>
              <a:t>– https://www.nuget.org/packages?q=Microsoft.WindowsAzure.Management&amp;prerelease=true&amp;sortOrder=relevance</a:t>
            </a:r>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smtClean="0"/>
              <a:t>Resource Groups </a:t>
            </a:r>
            <a:r>
              <a:rPr lang="en-US" b="0" baseline="0" dirty="0" smtClean="0"/>
              <a:t>- </a:t>
            </a:r>
            <a:endParaRPr lang="en-US" b="1"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Chef </a:t>
            </a:r>
            <a:r>
              <a:rPr lang="en-US" b="0" dirty="0" smtClean="0"/>
              <a:t>- http://channel9.msdn.com/Shows/Edge/Edge-Show-93-Chef-deployments-to-Windows-Azure</a:t>
            </a: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Puppet</a:t>
            </a:r>
            <a:r>
              <a:rPr lang="en-US" b="0" dirty="0" smtClean="0"/>
              <a:t> - http://blogs.msdn.com/b/interoperability/archive/2013/12/12/windows-azure-provisioning-of-linux-and-windows-via-puppet.aspx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Vagrant</a:t>
            </a:r>
            <a:r>
              <a:rPr lang="en-US" b="0" baseline="0" dirty="0" smtClean="0"/>
              <a:t> - </a:t>
            </a:r>
            <a:r>
              <a:rPr lang="en-US" b="0" dirty="0" smtClean="0"/>
              <a:t>https://github.com/MSOpenTech/vagrant-azure</a:t>
            </a:r>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596B13F-5F89-4C54-B8B7-4774B608E8A7}"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894191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79412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649847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94985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94700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94172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Roll-forward</a:t>
            </a:r>
            <a:r>
              <a:rPr lang="en-US"/>
              <a:t> means making a fix to the code</a:t>
            </a:r>
            <a:endParaRPr lang="en-US" dirty="0"/>
          </a:p>
          <a:p>
            <a:r>
              <a:rPr lang="en-US"/>
              <a:t>Check-in fix, quickly test, “roll-forward” by pushing a new release</a:t>
            </a:r>
            <a:endParaRPr lang="en-ZA"/>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0789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Agenda</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3E6001-695C-40A8-AA70-97CB111600BF}"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9858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227383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595002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a:t>
            </a:r>
            <a:r>
              <a:rPr lang="en-US" dirty="0" err="1" smtClean="0"/>
              <a:t>deprovision</a:t>
            </a:r>
            <a:r>
              <a:rPr lang="en-US" baseline="0" dirty="0" smtClean="0"/>
              <a:t> CI, after test cases </a:t>
            </a:r>
            <a:r>
              <a:rPr lang="en-US" baseline="0" smtClean="0"/>
              <a:t>are run?</a:t>
            </a:r>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12/3/2015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4145919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21901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353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287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597377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rPr>
              <a:t>© 2012 Microsoft Corporation. Todos os direitos reservados. Microsoft, Windows e outros nomes de produto são ou podem ser marcas comerciais e/ou registradas nos Estados Unidos e/ou outros países.</a:t>
            </a:r>
          </a:p>
          <a:p>
            <a:pPr defTabSz="914099" eaLnBrk="0" hangingPunct="0"/>
            <a:r>
              <a:rPr lang="en-US" sz="400" smtClean="0">
                <a:gradFill>
                  <a:gsLst>
                    <a:gs pos="0">
                      <a:prstClr val="black"/>
                    </a:gs>
                    <a:gs pos="100000">
                      <a:prstClr val="black"/>
                    </a:gs>
                  </a:gsLst>
                  <a:lin ang="5400000" scaled="0"/>
                </a:gradFill>
                <a:latin typeface="Segoe UI" pitchFamily="34" charset="0"/>
              </a:rPr>
              <a:t>As informações aqui contidas destinam-se apenas a fins informativos e representam a visão da Microsoft Corporation na data desta apresentação.  Como a Microsoft deve responder às mudanças das condições de mercado, este documento não deve ser interpretado como um compromisso da parte da Microsoft, e a Microsoft não pode assegurar a exatidão das informações fornecidas após a data desta apresentação.  A MICROSOFT NÃO OFERECE GARANTIAS EXPRESSAS, IMPLÍCITAS OU ESTATUTÁRIAS QUANTO ÀS INFORMAÇÕES NESTA APRESENTAÇÃO.</a:t>
            </a:r>
            <a:endParaRPr lang="pt-BR"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9FB8B-8971-4031-851C-C83BFCDC08A6}" type="datetime1">
              <a:rPr lang="en-US" smtClean="0">
                <a:solidFill>
                  <a:prstClr val="black"/>
                </a:solidFill>
              </a:rPr>
              <a:pPr/>
              <a:t>12/3/2015</a:t>
            </a:fld>
            <a:endParaRPr lang="pt-BR"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pt-BR" dirty="0">
              <a:solidFill>
                <a:prstClr val="black"/>
              </a:solidFill>
            </a:endParaRPr>
          </a:p>
        </p:txBody>
      </p:sp>
    </p:spTree>
    <p:extLst>
      <p:ext uri="{BB962C8B-B14F-4D97-AF65-F5344CB8AC3E}">
        <p14:creationId xmlns:p14="http://schemas.microsoft.com/office/powerpoint/2010/main" val="2191288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635397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6716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rPr>
              <a:t>© 2012 Microsoft Corporation. Todos os direitos reservados. Microsoft, Windows e outros nomes de produto são ou podem ser marcas comerciais e/ou registradas nos Estados Unidos e/ou outros países.</a:t>
            </a:r>
          </a:p>
          <a:p>
            <a:pPr defTabSz="914099" eaLnBrk="0" hangingPunct="0"/>
            <a:r>
              <a:rPr lang="en-US" sz="400" smtClean="0">
                <a:gradFill>
                  <a:gsLst>
                    <a:gs pos="0">
                      <a:prstClr val="black"/>
                    </a:gs>
                    <a:gs pos="100000">
                      <a:prstClr val="black"/>
                    </a:gs>
                  </a:gsLst>
                  <a:lin ang="5400000" scaled="0"/>
                </a:gradFill>
                <a:latin typeface="Segoe UI" pitchFamily="34" charset="0"/>
              </a:rPr>
              <a:t>As informações aqui contidas destinam-se apenas a fins informativos e representam a visão da Microsoft Corporation na data desta apresentação.  Como a Microsoft deve responder às mudanças das condições de mercado, este documento não deve ser interpretado como um compromisso da parte da Microsoft, e a Microsoft não pode assegurar a exatidão das informações fornecidas após a data desta apresentação.  A MICROSOFT NÃO OFERECE GARANTIAS EXPRESSAS, IMPLÍCITAS OU ESTATUTÁRIAS QUANTO ÀS INFORMAÇÕES NESTA APRESENTAÇÃO.</a:t>
            </a:r>
            <a:endParaRPr lang="pt-BR"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9FB8B-8971-4031-851C-C83BFCDC08A6}" type="datetime1">
              <a:rPr lang="en-US" smtClean="0">
                <a:solidFill>
                  <a:prstClr val="black"/>
                </a:solidFill>
              </a:rPr>
              <a:pPr/>
              <a:t>12/3/2015</a:t>
            </a:fld>
            <a:endParaRPr lang="pt-BR"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pt-BR" dirty="0">
              <a:solidFill>
                <a:prstClr val="black"/>
              </a:solidFill>
            </a:endParaRPr>
          </a:p>
        </p:txBody>
      </p:sp>
    </p:spTree>
    <p:extLst>
      <p:ext uri="{BB962C8B-B14F-4D97-AF65-F5344CB8AC3E}">
        <p14:creationId xmlns:p14="http://schemas.microsoft.com/office/powerpoint/2010/main" val="84975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12051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83550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01573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smtClean="0">
                <a:latin typeface="Segoe UI" panose="020B0502040204020203" pitchFamily="34" charset="0"/>
                <a:cs typeface="Segoe UI" panose="020B0502040204020203" pitchFamily="34" charset="0"/>
              </a:rPr>
              <a:t>The First Way</a:t>
            </a:r>
            <a:r>
              <a:rPr lang="en-US" sz="1200" b="1" baseline="0" dirty="0" smtClean="0">
                <a:latin typeface="Segoe UI" panose="020B0502040204020203" pitchFamily="34" charset="0"/>
                <a:cs typeface="Segoe UI" panose="020B0502040204020203" pitchFamily="34" charset="0"/>
              </a:rPr>
              <a:t> </a:t>
            </a:r>
            <a:r>
              <a:rPr lang="en-US" sz="1200" dirty="0" smtClean="0">
                <a:latin typeface="Segoe UI" panose="020B0502040204020203" pitchFamily="34" charset="0"/>
                <a:cs typeface="Segoe UI" panose="020B0502040204020203" pitchFamily="34" charset="0"/>
              </a:rPr>
              <a:t>emphasizes the performance of the entire system, as opposed to the performance of a specific silo of work or department</a:t>
            </a:r>
            <a:r>
              <a:rPr lang="en-US" sz="1200" baseline="0" dirty="0" smtClean="0">
                <a:latin typeface="Segoe UI" panose="020B0502040204020203" pitchFamily="34" charset="0"/>
                <a:cs typeface="Segoe UI" panose="020B0502040204020203" pitchFamily="34" charset="0"/>
              </a:rPr>
              <a:t> - </a:t>
            </a:r>
            <a:r>
              <a:rPr lang="en-US" sz="1200" dirty="0" smtClean="0">
                <a:latin typeface="Segoe UI" panose="020B0502040204020203" pitchFamily="34" charset="0"/>
                <a:cs typeface="Segoe UI" panose="020B0502040204020203" pitchFamily="34" charset="0"/>
              </a:rPr>
              <a:t>this can be as large as a division (e.g., Development or IT Operations) or as small as an individual contributor (e.g., a developer, system administrator).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smtClean="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cs typeface="Segoe UI" panose="020B0502040204020203" pitchFamily="34" charset="0"/>
              </a:rPr>
              <a:t>It begins when requirements are identified (e.g., by the business or IT), are built in Development, and then transitioned into IT Operations, where the value is delivered to the customer.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ea typeface="Calibri" panose="020F0502020204030204" pitchFamily="34" charset="0"/>
                <a:cs typeface="Segoe UI" panose="020B0502040204020203" pitchFamily="34" charset="0"/>
              </a:rPr>
              <a:t>When we</a:t>
            </a:r>
            <a:r>
              <a:rPr lang="en-US" sz="1200" baseline="0" dirty="0" smtClean="0">
                <a:latin typeface="Segoe UI" panose="020B0502040204020203" pitchFamily="34" charset="0"/>
                <a:ea typeface="Calibri" panose="020F0502020204030204" pitchFamily="34" charset="0"/>
                <a:cs typeface="Segoe UI" panose="020B0502040204020203" pitchFamily="34" charset="0"/>
              </a:rPr>
              <a:t> </a:t>
            </a:r>
            <a:r>
              <a:rPr lang="en-US" sz="1200" dirty="0" smtClean="0">
                <a:latin typeface="Segoe UI" panose="020B0502040204020203" pitchFamily="34" charset="0"/>
                <a:ea typeface="Calibri" panose="020F0502020204030204" pitchFamily="34" charset="0"/>
                <a:cs typeface="Segoe UI" panose="020B0502040204020203" pitchFamily="34" charset="0"/>
              </a:rPr>
              <a:t>think as a system, we can focus clearly on the </a:t>
            </a:r>
            <a:r>
              <a:rPr lang="en-US" sz="1200" i="1" dirty="0" smtClean="0">
                <a:latin typeface="Segoe UI" panose="020B0502040204020203" pitchFamily="34" charset="0"/>
                <a:ea typeface="Calibri" panose="020F0502020204030204" pitchFamily="34" charset="0"/>
                <a:cs typeface="Segoe UI" panose="020B0502040204020203" pitchFamily="34" charset="0"/>
              </a:rPr>
              <a:t>business value</a:t>
            </a:r>
            <a:r>
              <a:rPr lang="en-US" sz="1200" dirty="0" smtClean="0">
                <a:latin typeface="Segoe UI" panose="020B0502040204020203" pitchFamily="34" charset="0"/>
                <a:ea typeface="Calibri" panose="020F0502020204030204" pitchFamily="34" charset="0"/>
                <a:cs typeface="Segoe UI" panose="020B0502040204020203" pitchFamily="34" charset="0"/>
              </a:rPr>
              <a:t> that flows between business, </a:t>
            </a:r>
            <a:r>
              <a:rPr lang="en-US" sz="1200" dirty="0" err="1" smtClean="0">
                <a:latin typeface="Segoe UI" panose="020B0502040204020203" pitchFamily="34" charset="0"/>
                <a:ea typeface="Calibri" panose="020F0502020204030204" pitchFamily="34" charset="0"/>
                <a:cs typeface="Segoe UI" panose="020B0502040204020203" pitchFamily="34" charset="0"/>
              </a:rPr>
              <a:t>dev</a:t>
            </a:r>
            <a:r>
              <a:rPr lang="en-US" sz="1200" dirty="0" smtClean="0">
                <a:latin typeface="Segoe UI" panose="020B0502040204020203" pitchFamily="34" charset="0"/>
                <a:ea typeface="Calibri" panose="020F0502020204030204" pitchFamily="34" charset="0"/>
                <a:cs typeface="Segoe UI" panose="020B0502040204020203" pitchFamily="34" charset="0"/>
              </a:rPr>
              <a:t>, ops, and end users.</a:t>
            </a:r>
            <a:endParaRPr lang="en-US" sz="1200" dirty="0" smtClean="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cs typeface="Segoe UI" panose="020B0502040204020203" pitchFamily="34" charset="0"/>
              </a:rPr>
              <a:t>The outcomes of putting the First Way into practice include never passing a known defect to downstream work centers, never allowing local optimization to create global degradation, always seeking to increase flow, and always seeking to achieve profound understanding of the whole system.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smtClean="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dirty="0" smtClean="0"/>
              <a:t>For</a:t>
            </a:r>
            <a:r>
              <a:rPr lang="en-US" sz="1200" baseline="0" dirty="0" smtClean="0"/>
              <a:t> more information on the Three Ways, check out: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dirty="0" smtClean="0"/>
              <a:t>http://itrevolution.com/a-personal-reinterpretation-of-the-three-ways/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06972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smtClean="0">
                <a:latin typeface="Segoe UI" panose="020B0502040204020203" pitchFamily="34" charset="0"/>
                <a:cs typeface="Segoe UI" panose="020B0502040204020203" pitchFamily="34" charset="0"/>
              </a:rPr>
              <a:t>The Second Way</a:t>
            </a:r>
            <a:r>
              <a:rPr lang="en-US" sz="1200" dirty="0" smtClean="0">
                <a:latin typeface="Segoe UI" panose="020B0502040204020203" pitchFamily="34" charset="0"/>
                <a:cs typeface="Segoe UI" panose="020B0502040204020203" pitchFamily="34" charset="0"/>
              </a:rPr>
              <a:t> is about creating right to left feedback loops.</a:t>
            </a:r>
          </a:p>
          <a:p>
            <a:pPr marL="0" indent="0">
              <a:buFont typeface="Arial" panose="020B0604020202020204" pitchFamily="34" charset="0"/>
              <a:buNone/>
            </a:pPr>
            <a:endParaRPr lang="en-US" sz="1200" dirty="0" smtClean="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goal of almost any process improvement initiative is to shorten feedback loops so necessary corrections can be made quickly and continuously.</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outcomes of the Second Way include understanding and responding to all customers, internal and external, shortening and amplifying all feedback loops, and embedding knowledge where we need it.</a:t>
            </a:r>
            <a:endParaRPr lang="en-US" sz="1200" b="1" dirty="0" smtClean="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6838335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smtClean="0">
                <a:latin typeface="Segoe UI" panose="020B0502040204020203" pitchFamily="34" charset="0"/>
                <a:cs typeface="Segoe UI" panose="020B0502040204020203" pitchFamily="34" charset="0"/>
              </a:rPr>
              <a:t>The Third Way</a:t>
            </a:r>
            <a:r>
              <a:rPr lang="en-US" sz="1200" dirty="0" smtClean="0">
                <a:latin typeface="Segoe UI" panose="020B0502040204020203" pitchFamily="34" charset="0"/>
                <a:cs typeface="Segoe UI" panose="020B0502040204020203" pitchFamily="34" charset="0"/>
              </a:rPr>
              <a:t> is about creating a culture that fosters two things: continual experimentation, taking risks and learning from failure; and understanding that repetition and practice is the prerequisite to mastery.</a:t>
            </a:r>
          </a:p>
          <a:p>
            <a:pPr marL="0" indent="0">
              <a:buFont typeface="Arial" panose="020B0604020202020204" pitchFamily="34" charset="0"/>
              <a:buNone/>
            </a:pPr>
            <a:endParaRPr lang="en-US" sz="1200" dirty="0" smtClean="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Experimentation and taking risks are what ensures that we keep pushing to improve, even if it means going deeper into the danger zone than we’ve ever gone.</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And we need mastery of the skills that can help us retreat out of the danger zone when we’ve gone too far.</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outcomes of the Third Way include allocating time for the improvement of daily work, creating rituals that reward the team for taking risks, and introducing faults into the system to increase resilience.</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10303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Increasing quality and availability of your solutions</a:t>
            </a:r>
            <a:endParaRPr lang="en-US" sz="1200" dirty="0" smtClean="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237769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Today, we work very differently and we strive to deliver innovation quickly, without sacrificing quality</a:t>
            </a:r>
          </a:p>
          <a:p>
            <a:pPr marL="174708" indent="-174708">
              <a:buFont typeface="Arial" panose="020B0604020202020204" pitchFamily="34" charset="0"/>
              <a:buChar char="•"/>
            </a:pPr>
            <a:r>
              <a:rPr lang="en-US" b="0" dirty="0" smtClean="0"/>
              <a:t>It was a fun journey and we are still learning</a:t>
            </a:r>
            <a:r>
              <a:rPr lang="en-US" b="0" baseline="0" dirty="0" smtClean="0"/>
              <a:t> </a:t>
            </a:r>
            <a:r>
              <a:rPr lang="en-US" b="0" dirty="0" smtClean="0"/>
              <a:t>– but now, we see positive results every day</a:t>
            </a:r>
          </a:p>
          <a:p>
            <a:pPr marL="174708" indent="-174708">
              <a:buFont typeface="Arial" panose="020B0604020202020204" pitchFamily="34" charset="0"/>
              <a:buChar char="•"/>
            </a:pPr>
            <a:r>
              <a:rPr lang="en-US" b="0" dirty="0" smtClean="0"/>
              <a:t>For us,</a:t>
            </a:r>
            <a:r>
              <a:rPr lang="en-US" b="0" baseline="0" dirty="0" smtClean="0"/>
              <a:t> the key to success is the close collaboration between development and operations disciplines - we are one team</a:t>
            </a:r>
            <a:endParaRPr lang="en-US" b="0" dirty="0" smtClean="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12/3/2015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18252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just</a:t>
            </a:r>
            <a:r>
              <a:rPr lang="en-US" baseline="0" dirty="0" smtClean="0"/>
              <a:t> to show what we have to offer in the DevOps space. Microsoft is uniquely positioned as the only vendor to have everything you need to build a DevOps Pipeline.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81723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8331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12/3/2015 8:39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17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But how</a:t>
            </a:r>
            <a:r>
              <a:rPr lang="en-US" b="0" baseline="0" dirty="0" smtClean="0"/>
              <a:t> </a:t>
            </a:r>
            <a:r>
              <a:rPr lang="en-US" b="0" dirty="0" smtClean="0"/>
              <a:t>is</a:t>
            </a:r>
            <a:r>
              <a:rPr lang="en-US" b="0" baseline="0" dirty="0" smtClean="0"/>
              <a:t> </a:t>
            </a:r>
            <a:r>
              <a:rPr lang="en-US" b="0" dirty="0" smtClean="0"/>
              <a:t>it</a:t>
            </a:r>
            <a:r>
              <a:rPr lang="en-US" b="0" baseline="0" dirty="0" smtClean="0"/>
              <a:t> </a:t>
            </a:r>
            <a:r>
              <a:rPr lang="en-US" b="0" dirty="0" smtClean="0"/>
              <a:t>that</a:t>
            </a:r>
            <a:r>
              <a:rPr lang="en-US" b="0" baseline="0" dirty="0" smtClean="0"/>
              <a:t> some </a:t>
            </a:r>
            <a:r>
              <a:rPr lang="en-US" b="0" dirty="0" smtClean="0"/>
              <a:t>companies</a:t>
            </a:r>
            <a:r>
              <a:rPr lang="en-US" b="0" baseline="0" dirty="0" smtClean="0"/>
              <a:t> </a:t>
            </a:r>
            <a:r>
              <a:rPr lang="en-US" b="0" dirty="0" smtClean="0"/>
              <a:t>like</a:t>
            </a:r>
            <a:r>
              <a:rPr lang="en-US" b="0" baseline="0" dirty="0" smtClean="0"/>
              <a:t> </a:t>
            </a:r>
            <a:r>
              <a:rPr lang="en-US" b="0" dirty="0" smtClean="0"/>
              <a:t>Netflix,</a:t>
            </a:r>
            <a:r>
              <a:rPr lang="en-US" b="0" baseline="0" dirty="0" smtClean="0"/>
              <a:t> </a:t>
            </a:r>
            <a:r>
              <a:rPr lang="en-US" b="0" dirty="0" smtClean="0"/>
              <a:t>Amazon,</a:t>
            </a:r>
            <a:r>
              <a:rPr lang="en-US" b="0" baseline="0" dirty="0" smtClean="0"/>
              <a:t> </a:t>
            </a:r>
            <a:r>
              <a:rPr lang="en-US" b="0" dirty="0" smtClean="0"/>
              <a:t>Etsy,</a:t>
            </a:r>
            <a:r>
              <a:rPr lang="en-US" b="0" baseline="0" dirty="0" smtClean="0"/>
              <a:t> </a:t>
            </a:r>
            <a:r>
              <a:rPr lang="en-US" b="0" dirty="0" smtClean="0"/>
              <a:t>and</a:t>
            </a:r>
            <a:r>
              <a:rPr lang="en-US" b="0" baseline="0" dirty="0" smtClean="0"/>
              <a:t> </a:t>
            </a:r>
            <a:r>
              <a:rPr lang="en-US" b="0" dirty="0" smtClean="0"/>
              <a:t>Facebook</a:t>
            </a:r>
            <a:r>
              <a:rPr lang="en-US" b="0" baseline="0" dirty="0" smtClean="0"/>
              <a:t> </a:t>
            </a:r>
            <a:r>
              <a:rPr lang="en-US" b="0" dirty="0" smtClean="0"/>
              <a:t>regularly</a:t>
            </a:r>
            <a:r>
              <a:rPr lang="en-US" b="0" baseline="0" dirty="0" smtClean="0"/>
              <a:t> </a:t>
            </a:r>
            <a:r>
              <a:rPr lang="en-US" b="0" dirty="0" smtClean="0"/>
              <a:t>deliver</a:t>
            </a:r>
            <a:r>
              <a:rPr lang="en-US" b="0" baseline="0" dirty="0" smtClean="0"/>
              <a:t> </a:t>
            </a:r>
            <a:r>
              <a:rPr lang="en-US" b="0" dirty="0" smtClean="0"/>
              <a:t>new</a:t>
            </a:r>
            <a:r>
              <a:rPr lang="en-US" b="0" baseline="0" dirty="0" smtClean="0"/>
              <a:t> </a:t>
            </a:r>
            <a:r>
              <a:rPr lang="en-US" b="0" dirty="0" smtClean="0"/>
              <a:t>features</a:t>
            </a:r>
            <a:r>
              <a:rPr lang="en-US" b="0" baseline="0" dirty="0" smtClean="0"/>
              <a:t> and innovation </a:t>
            </a:r>
            <a:r>
              <a:rPr lang="en-US" b="0" dirty="0" smtClean="0"/>
              <a:t>to</a:t>
            </a:r>
            <a:r>
              <a:rPr lang="en-US" b="0" baseline="0" dirty="0" smtClean="0"/>
              <a:t> </a:t>
            </a:r>
            <a:r>
              <a:rPr lang="en-US" b="0" dirty="0" smtClean="0"/>
              <a:t>their</a:t>
            </a:r>
            <a:r>
              <a:rPr lang="en-US" b="0" baseline="0" dirty="0" smtClean="0"/>
              <a:t> </a:t>
            </a:r>
            <a:r>
              <a:rPr lang="en-US" b="0" dirty="0" smtClean="0"/>
              <a:t>customers while</a:t>
            </a:r>
            <a:r>
              <a:rPr lang="en-US" b="0" baseline="0" dirty="0" smtClean="0"/>
              <a:t> </a:t>
            </a:r>
            <a:r>
              <a:rPr lang="en-US" b="0" dirty="0" smtClean="0"/>
              <a:t>other</a:t>
            </a:r>
            <a:r>
              <a:rPr lang="en-US" b="0" baseline="0" dirty="0" smtClean="0"/>
              <a:t> </a:t>
            </a:r>
            <a:r>
              <a:rPr lang="en-US" b="0" dirty="0" smtClean="0"/>
              <a:t>companies</a:t>
            </a:r>
            <a:r>
              <a:rPr lang="en-US" b="0" baseline="0" dirty="0" smtClean="0"/>
              <a:t> </a:t>
            </a:r>
            <a:r>
              <a:rPr lang="en-US" b="0" dirty="0" smtClean="0"/>
              <a:t>must</a:t>
            </a:r>
            <a:r>
              <a:rPr lang="en-US" b="0" baseline="0" dirty="0" smtClean="0"/>
              <a:t> </a:t>
            </a:r>
            <a:r>
              <a:rPr lang="en-US" b="0" dirty="0" smtClean="0"/>
              <a:t>wait</a:t>
            </a:r>
            <a:r>
              <a:rPr lang="en-US" b="0" baseline="0" dirty="0" smtClean="0"/>
              <a:t> weeks or </a:t>
            </a:r>
            <a:r>
              <a:rPr lang="en-US" b="0" dirty="0" smtClean="0"/>
              <a:t>months</a:t>
            </a:r>
            <a:r>
              <a:rPr lang="en-US" b="0" baseline="0" dirty="0" smtClean="0"/>
              <a:t> </a:t>
            </a:r>
            <a:r>
              <a:rPr lang="en-US" b="0" dirty="0" smtClean="0"/>
              <a:t>to</a:t>
            </a:r>
            <a:r>
              <a:rPr lang="en-US" b="0" baseline="0" dirty="0" smtClean="0"/>
              <a:t> </a:t>
            </a:r>
            <a:r>
              <a:rPr lang="en-US" b="0" dirty="0" smtClean="0"/>
              <a:t>release</a:t>
            </a:r>
            <a:r>
              <a:rPr lang="en-US" b="0" baseline="0" dirty="0" smtClean="0"/>
              <a:t> s</a:t>
            </a:r>
            <a:r>
              <a:rPr lang="en-US" b="0" dirty="0" smtClean="0"/>
              <a:t>oftware</a:t>
            </a:r>
            <a:r>
              <a:rPr lang="en-US" b="0" baseline="0" dirty="0" smtClean="0"/>
              <a:t> </a:t>
            </a:r>
            <a:r>
              <a:rPr lang="en-US" b="0" dirty="0" smtClean="0"/>
              <a:t>updates?</a:t>
            </a:r>
          </a:p>
          <a:p>
            <a:pPr marL="174708" indent="-174708">
              <a:buFont typeface="Arial" panose="020B0604020202020204" pitchFamily="34" charset="0"/>
              <a:buChar char="•"/>
            </a:pPr>
            <a:r>
              <a:rPr lang="en-US" b="0" dirty="0" smtClean="0"/>
              <a:t>Today, we see continual</a:t>
            </a:r>
            <a:r>
              <a:rPr lang="en-US" b="0" baseline="0" dirty="0" smtClean="0"/>
              <a:t> </a:t>
            </a:r>
            <a:r>
              <a:rPr lang="en-US" b="0" dirty="0" smtClean="0"/>
              <a:t>frustration on</a:t>
            </a:r>
            <a:r>
              <a:rPr lang="en-US" b="0" baseline="0" dirty="0" smtClean="0"/>
              <a:t> all sides:</a:t>
            </a:r>
            <a:br>
              <a:rPr lang="en-US" b="0" baseline="0" dirty="0" smtClean="0"/>
            </a:br>
            <a:endParaRPr lang="en-US" b="0" baseline="0" dirty="0" smtClean="0"/>
          </a:p>
          <a:p>
            <a:pPr marL="454333" lvl="1" indent="-232943">
              <a:buFont typeface="+mj-lt"/>
              <a:buAutoNum type="arabicPeriod"/>
            </a:pPr>
            <a:r>
              <a:rPr lang="en-US" b="0" baseline="0" dirty="0" smtClean="0"/>
              <a:t>Business, customers and IT all suffer from </a:t>
            </a:r>
            <a:r>
              <a:rPr lang="en-US" b="0" dirty="0" smtClean="0"/>
              <a:t>a</a:t>
            </a:r>
            <a:r>
              <a:rPr lang="en-US" b="0" baseline="0" dirty="0" smtClean="0"/>
              <a:t> </a:t>
            </a:r>
            <a:r>
              <a:rPr lang="en-US" b="0" dirty="0" smtClean="0"/>
              <a:t>lack</a:t>
            </a:r>
            <a:r>
              <a:rPr lang="en-US" b="0" baseline="0" dirty="0" smtClean="0"/>
              <a:t> </a:t>
            </a:r>
            <a:r>
              <a:rPr lang="en-US" b="0" dirty="0" smtClean="0"/>
              <a:t>of</a:t>
            </a:r>
            <a:r>
              <a:rPr lang="en-US" b="0" baseline="0" dirty="0" smtClean="0"/>
              <a:t> </a:t>
            </a:r>
            <a:r>
              <a:rPr lang="en-US" b="0" dirty="0" smtClean="0"/>
              <a:t>collaboration</a:t>
            </a:r>
            <a:r>
              <a:rPr lang="en-US" b="0" baseline="0" dirty="0" smtClean="0"/>
              <a:t> </a:t>
            </a:r>
            <a:r>
              <a:rPr lang="en-US" b="0" dirty="0" smtClean="0"/>
              <a:t>and</a:t>
            </a:r>
            <a:r>
              <a:rPr lang="en-US" b="0" baseline="0" dirty="0" smtClean="0"/>
              <a:t> </a:t>
            </a:r>
            <a:r>
              <a:rPr lang="en-US" b="0" dirty="0" smtClean="0"/>
              <a:t>communication</a:t>
            </a:r>
            <a:r>
              <a:rPr lang="en-US" b="0" baseline="0" dirty="0" smtClean="0"/>
              <a:t> </a:t>
            </a:r>
            <a:r>
              <a:rPr lang="en-US" b="0" dirty="0" smtClean="0"/>
              <a:t>between</a:t>
            </a:r>
            <a:r>
              <a:rPr lang="en-US" b="0" baseline="0" dirty="0" smtClean="0"/>
              <a:t> </a:t>
            </a:r>
            <a:r>
              <a:rPr lang="en-US" b="0" dirty="0" smtClean="0"/>
              <a:t>development</a:t>
            </a:r>
            <a:r>
              <a:rPr lang="en-US" b="0" baseline="0" dirty="0" smtClean="0"/>
              <a:t> </a:t>
            </a:r>
            <a:r>
              <a:rPr lang="en-US" b="0" dirty="0" smtClean="0"/>
              <a:t>and</a:t>
            </a:r>
            <a:r>
              <a:rPr lang="en-US" b="0" baseline="0" dirty="0" smtClean="0"/>
              <a:t> </a:t>
            </a:r>
            <a:r>
              <a:rPr lang="en-US" b="0" dirty="0" smtClean="0"/>
              <a:t>operations</a:t>
            </a:r>
            <a:r>
              <a:rPr lang="en-US" b="0" baseline="0" dirty="0" smtClean="0"/>
              <a:t> i</a:t>
            </a:r>
            <a:r>
              <a:rPr lang="en-US" b="0" dirty="0" smtClean="0"/>
              <a:t>n</a:t>
            </a:r>
            <a:r>
              <a:rPr lang="en-US" b="0" baseline="0" dirty="0" smtClean="0"/>
              <a:t> </a:t>
            </a:r>
            <a:r>
              <a:rPr lang="en-US" b="0" dirty="0" smtClean="0"/>
              <a:t>software</a:t>
            </a:r>
            <a:r>
              <a:rPr lang="en-US" b="0" baseline="0" dirty="0" smtClean="0"/>
              <a:t> </a:t>
            </a:r>
            <a:r>
              <a:rPr lang="en-US" b="0" dirty="0" smtClean="0"/>
              <a:t>projects</a:t>
            </a:r>
            <a:endParaRPr lang="en-US" b="0" baseline="0" dirty="0" smtClean="0"/>
          </a:p>
          <a:p>
            <a:pPr marL="454333" lvl="1" indent="-232943">
              <a:buFont typeface="+mj-lt"/>
              <a:buAutoNum type="arabicPeriod"/>
            </a:pPr>
            <a:r>
              <a:rPr lang="en-US" b="0" dirty="0" smtClean="0"/>
              <a:t>This increases</a:t>
            </a:r>
            <a:r>
              <a:rPr lang="en-US" b="0" baseline="0" dirty="0" smtClean="0"/>
              <a:t> </a:t>
            </a:r>
            <a:r>
              <a:rPr lang="en-US" b="0" dirty="0" smtClean="0"/>
              <a:t>time</a:t>
            </a:r>
            <a:r>
              <a:rPr lang="en-US" b="0" baseline="0" dirty="0" smtClean="0"/>
              <a:t> </a:t>
            </a:r>
            <a:r>
              <a:rPr lang="en-US" b="0" dirty="0" smtClean="0"/>
              <a:t>and</a:t>
            </a:r>
            <a:r>
              <a:rPr lang="en-US" b="0" baseline="0" dirty="0" smtClean="0"/>
              <a:t> </a:t>
            </a:r>
            <a:r>
              <a:rPr lang="en-US" b="0" dirty="0" smtClean="0"/>
              <a:t>labor</a:t>
            </a:r>
            <a:r>
              <a:rPr lang="en-US" b="0" baseline="0" dirty="0" smtClean="0"/>
              <a:t> </a:t>
            </a:r>
            <a:r>
              <a:rPr lang="en-US" b="0" dirty="0" smtClean="0"/>
              <a:t>involved</a:t>
            </a:r>
            <a:r>
              <a:rPr lang="en-US" b="0" baseline="0" dirty="0" smtClean="0"/>
              <a:t> </a:t>
            </a:r>
            <a:r>
              <a:rPr lang="en-US" b="0" dirty="0" smtClean="0"/>
              <a:t>in</a:t>
            </a:r>
            <a:r>
              <a:rPr lang="en-US" b="0" baseline="0" dirty="0" smtClean="0"/>
              <a:t> </a:t>
            </a:r>
            <a:r>
              <a:rPr lang="en-US" b="0" dirty="0" smtClean="0"/>
              <a:t>delivering and</a:t>
            </a:r>
            <a:r>
              <a:rPr lang="en-US" b="0" baseline="0" dirty="0" smtClean="0"/>
              <a:t> </a:t>
            </a:r>
            <a:r>
              <a:rPr lang="en-US" b="0" dirty="0" smtClean="0"/>
              <a:t>maintaining</a:t>
            </a:r>
            <a:r>
              <a:rPr lang="en-US" b="0" baseline="0" dirty="0" smtClean="0"/>
              <a:t> </a:t>
            </a:r>
            <a:r>
              <a:rPr lang="en-US" b="0" dirty="0" smtClean="0"/>
              <a:t>software</a:t>
            </a:r>
            <a:r>
              <a:rPr lang="en-US" b="0" baseline="0" dirty="0" smtClean="0"/>
              <a:t> </a:t>
            </a:r>
            <a:r>
              <a:rPr lang="en-US" b="0" dirty="0" smtClean="0"/>
              <a:t>systems – not a good thing in a world where fast time</a:t>
            </a:r>
            <a:r>
              <a:rPr lang="en-US" b="0" baseline="0" dirty="0" smtClean="0"/>
              <a:t> </a:t>
            </a:r>
            <a:r>
              <a:rPr lang="en-US" b="0" dirty="0" smtClean="0"/>
              <a:t>to market is key</a:t>
            </a:r>
          </a:p>
          <a:p>
            <a:pPr marL="454333" lvl="1" indent="-232943">
              <a:buFont typeface="+mj-lt"/>
              <a:buAutoNum type="arabicPeriod"/>
            </a:pPr>
            <a:r>
              <a:rPr lang="en-US" b="0" dirty="0" smtClean="0"/>
              <a:t>Add to that the problem that much of what</a:t>
            </a:r>
            <a:r>
              <a:rPr lang="en-US" b="0" baseline="0" dirty="0" smtClean="0"/>
              <a:t> we build is based on assumptions instead of hard data and you can see how this could easily lead a team to build the wrong thing</a:t>
            </a:r>
            <a:br>
              <a:rPr lang="en-US" b="0" baseline="0" dirty="0" smtClean="0"/>
            </a:br>
            <a:endParaRPr lang="en-US" b="0" dirty="0" smtClean="0"/>
          </a:p>
          <a:p>
            <a:pPr marL="174708" indent="-174708">
              <a:buFont typeface="Arial" panose="020B0604020202020204" pitchFamily="34" charset="0"/>
              <a:buChar char="•"/>
            </a:pPr>
            <a:r>
              <a:rPr lang="en-US" b="0" dirty="0" smtClean="0">
                <a:solidFill>
                  <a:srgbClr val="002050"/>
                </a:solidFill>
              </a:rPr>
              <a:t>The inability to deliver software efficiently and react quickly</a:t>
            </a:r>
            <a:r>
              <a:rPr lang="en-US" b="0" baseline="0" dirty="0" smtClean="0">
                <a:solidFill>
                  <a:srgbClr val="002050"/>
                </a:solidFill>
              </a:rPr>
              <a:t> to changes can </a:t>
            </a:r>
            <a:r>
              <a:rPr lang="en-US" b="0" dirty="0" smtClean="0">
                <a:solidFill>
                  <a:srgbClr val="002050"/>
                </a:solidFill>
              </a:rPr>
              <a:t>lead to much more </a:t>
            </a:r>
            <a:r>
              <a:rPr lang="en-US" b="0" baseline="0" dirty="0" smtClean="0">
                <a:solidFill>
                  <a:srgbClr val="002050"/>
                </a:solidFill>
              </a:rPr>
              <a:t>than just frustration </a:t>
            </a:r>
            <a:r>
              <a:rPr lang="en-US" b="0" dirty="0" smtClean="0">
                <a:solidFill>
                  <a:srgbClr val="002050"/>
                </a:solidFill>
              </a:rPr>
              <a:t>–in the long run, this can threaten your entire business!</a:t>
            </a:r>
            <a:endParaRPr lang="en-US" b="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5905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In the real world, there are real</a:t>
            </a:r>
            <a:r>
              <a:rPr lang="en-US" b="0" baseline="0" dirty="0" smtClean="0"/>
              <a:t> consequences if you are unable to deliver high-quality software quickly or build the wrong thing to begin with:</a:t>
            </a:r>
            <a:br>
              <a:rPr lang="en-US" b="0" baseline="0" dirty="0" smtClean="0"/>
            </a:br>
            <a:endParaRPr lang="en-US" b="0" baseline="0" dirty="0" smtClean="0"/>
          </a:p>
          <a:p>
            <a:pPr marL="454333" lvl="1" indent="-232943" defTabSz="950464">
              <a:spcAft>
                <a:spcPts val="346"/>
              </a:spcAft>
              <a:buFont typeface="+mj-lt"/>
              <a:buAutoNum type="arabicPeriod"/>
              <a:defRPr/>
            </a:pPr>
            <a:r>
              <a:rPr lang="en-US" b="0" baseline="0" dirty="0" smtClean="0"/>
              <a:t>40% of implementations end up getting reworked because they don’t meet the users’ original requirements</a:t>
            </a:r>
          </a:p>
          <a:p>
            <a:pPr marL="454333" lvl="1" indent="-232943">
              <a:buFont typeface="+mj-lt"/>
              <a:buAutoNum type="arabicPeriod"/>
            </a:pPr>
            <a:r>
              <a:rPr lang="en-US" b="0" dirty="0" smtClean="0"/>
              <a:t>The average cost of one hour downtime of a customer-facing app is calculated at 100.000 dollars per hour – and this does not take into account the damage to reputation, which can be even greater.</a:t>
            </a:r>
            <a:br>
              <a:rPr lang="en-US" b="0" dirty="0" smtClean="0"/>
            </a:br>
            <a:r>
              <a:rPr lang="en-US" b="0" dirty="0" smtClean="0"/>
              <a:t>Fixing such production issues takes on average 200 minutes per incident</a:t>
            </a:r>
          </a:p>
          <a:p>
            <a:pPr marL="454333" lvl="1" indent="-232943">
              <a:buFont typeface="+mj-lt"/>
              <a:buAutoNum type="arabicPeriod"/>
            </a:pPr>
            <a:r>
              <a:rPr lang="en-US" b="0" dirty="0" smtClean="0"/>
              <a:t>Three quarters of development teams have adopted Agile methodologies today, enabling them to develop faster.</a:t>
            </a:r>
            <a:br>
              <a:rPr lang="en-US" b="0" dirty="0" smtClean="0"/>
            </a:br>
            <a:r>
              <a:rPr lang="en-US" b="0" dirty="0" smtClean="0"/>
              <a:t>While this is a great number, it does not help if a development team is Agile but deployment still takes weeks or months because IT Ops is </a:t>
            </a:r>
            <a:r>
              <a:rPr lang="en-US" b="0" u="sng" dirty="0" smtClean="0"/>
              <a:t>perceived</a:t>
            </a:r>
            <a:r>
              <a:rPr lang="en-US" b="0" dirty="0" smtClean="0"/>
              <a:t> as not being Agile</a:t>
            </a:r>
            <a:br>
              <a:rPr lang="en-US" b="0" dirty="0" smtClean="0"/>
            </a:br>
            <a:endParaRPr lang="en-US" b="0" dirty="0" smtClean="0"/>
          </a:p>
          <a:p>
            <a:pPr marL="174708" indent="-174708">
              <a:buFont typeface="Arial" panose="020B0604020202020204" pitchFamily="34" charset="0"/>
              <a:buChar char="•"/>
            </a:pPr>
            <a:r>
              <a:rPr lang="en-US" b="0" dirty="0" smtClean="0"/>
              <a:t>These are just 3 very high-level examples but all the data we have today points toward the same conclusion – this is about more than just frustration or minor delays. Lack of collaboration between dev and ops can have substantial impact on a company’s bottom line and success</a:t>
            </a:r>
          </a:p>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12/3/2015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77703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413053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0730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tx2"/>
          </a:solidFill>
        </p:spPr>
        <p:txBody>
          <a:bodyPr lIns="146304" tIns="91440" rIns="146304" bIns="91440" anchor="t" anchorCtr="0"/>
          <a:lstStyle>
            <a:lvl1pPr>
              <a:defRPr sz="6000" spc="-100" baseline="0">
                <a:solidFill>
                  <a:schemeClr val="bg1"/>
                </a:solidFill>
              </a:defRPr>
            </a:lvl1pPr>
          </a:lstStyle>
          <a:p>
            <a:r>
              <a:rPr lang="en-US" dirty="0" smtClean="0"/>
              <a:t>Pull quote</a:t>
            </a:r>
            <a:endParaRPr lang="en-US" dirty="0"/>
          </a:p>
        </p:txBody>
      </p:sp>
    </p:spTree>
    <p:extLst>
      <p:ext uri="{BB962C8B-B14F-4D97-AF65-F5344CB8AC3E}">
        <p14:creationId xmlns:p14="http://schemas.microsoft.com/office/powerpoint/2010/main" val="23973743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054898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823641" y="2830172"/>
            <a:ext cx="4612834" cy="4164353"/>
          </a:xfrm>
          <a:prstGeom prst="rect">
            <a:avLst/>
          </a:prstGeom>
        </p:spPr>
      </p:pic>
      <p:sp>
        <p:nvSpPr>
          <p:cNvPr id="2" name="Title 1"/>
          <p:cNvSpPr>
            <a:spLocks noGrp="1"/>
          </p:cNvSpPr>
          <p:nvPr>
            <p:ph type="title"/>
          </p:nvPr>
        </p:nvSpPr>
        <p:spPr>
          <a:xfrm>
            <a:off x="274639" y="1241426"/>
            <a:ext cx="5486399" cy="917575"/>
          </a:xfrm>
        </p:spPr>
        <p:txBody>
          <a:bodyPr/>
          <a:lstStyle>
            <a:lvl1pPr>
              <a:defRPr sz="6600" baseline="0">
                <a:solidFill>
                  <a:schemeClr val="tx2"/>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8042987" y="967"/>
            <a:ext cx="4393488" cy="6993557"/>
          </a:xfrm>
        </p:spPr>
        <p:txBody>
          <a:bodyPr/>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445892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828817"/>
            <a:ext cx="4614333" cy="4165707"/>
          </a:xfrm>
          <a:prstGeom prst="rect">
            <a:avLst/>
          </a:prstGeom>
        </p:spPr>
      </p:pic>
      <p:sp>
        <p:nvSpPr>
          <p:cNvPr id="2" name="Title 1"/>
          <p:cNvSpPr>
            <a:spLocks noGrp="1"/>
          </p:cNvSpPr>
          <p:nvPr>
            <p:ph type="title"/>
          </p:nvPr>
        </p:nvSpPr>
        <p:spPr>
          <a:xfrm>
            <a:off x="5107897" y="1241426"/>
            <a:ext cx="5486399" cy="917575"/>
          </a:xfrm>
        </p:spPr>
        <p:txBody>
          <a:bodyPr/>
          <a:lstStyle>
            <a:lvl1pPr>
              <a:defRPr sz="6600" baseline="0">
                <a:solidFill>
                  <a:schemeClr val="tx2"/>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4092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25399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smtClean="0"/>
              <a:t>Click to edit Master title style</a:t>
            </a:r>
            <a:endParaRPr lang="en-US"/>
          </a:p>
        </p:txBody>
      </p:sp>
    </p:spTree>
    <p:extLst>
      <p:ext uri="{BB962C8B-B14F-4D97-AF65-F5344CB8AC3E}">
        <p14:creationId xmlns:p14="http://schemas.microsoft.com/office/powerpoint/2010/main" val="35030813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8725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6974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40786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96144" y="668215"/>
            <a:ext cx="9144972" cy="6326310"/>
          </a:xfrm>
          <a:prstGeom prst="rect">
            <a:avLst/>
          </a:prstGeom>
        </p:spPr>
      </p:pic>
      <p:sp>
        <p:nvSpPr>
          <p:cNvPr id="6" name="Rectangle 5"/>
          <p:cNvSpPr/>
          <p:nvPr userDrawn="1"/>
        </p:nvSpPr>
        <p:spPr bwMode="ltGray">
          <a:xfrm>
            <a:off x="274702" y="2117165"/>
            <a:ext cx="6862697" cy="3644901"/>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solidFill>
                  <a:schemeClr val="bg1"/>
                </a:solidFill>
                <a:latin typeface="+mj-lt"/>
              </a:defRPr>
            </a:lvl1pPr>
          </a:lstStyle>
          <a:p>
            <a:pPr lvl="0"/>
            <a:r>
              <a:rPr lang="en-US" dirty="0" smtClean="0"/>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72442741"/>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31518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08715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60367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53850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66246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Title 1"/>
          <p:cNvSpPr txBox="1">
            <a:spLocks/>
          </p:cNvSpPr>
          <p:nvPr userDrawn="1"/>
        </p:nvSpPr>
        <p:spPr>
          <a:xfrm>
            <a:off x="274320" y="1677796"/>
            <a:ext cx="4572318" cy="4572000"/>
          </a:xfrm>
          <a:prstGeom prst="rect">
            <a:avLst/>
          </a:prstGeom>
          <a:solidFill>
            <a:schemeClr val="tx2"/>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dirty="0">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dirty="0" smtClean="0"/>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solidFill>
                  <a:schemeClr val="bg1"/>
                </a:solidFill>
              </a:defRPr>
            </a:lvl1pPr>
          </a:lstStyle>
          <a:p>
            <a:pPr lvl="0"/>
            <a:r>
              <a:rPr lang="en-US" dirty="0" smtClean="0"/>
              <a:t>Segoe UI light 40pt</a:t>
            </a:r>
            <a:endParaRPr lang="en-US" dirty="0"/>
          </a:p>
        </p:txBody>
      </p:sp>
    </p:spTree>
    <p:extLst>
      <p:ext uri="{BB962C8B-B14F-4D97-AF65-F5344CB8AC3E}">
        <p14:creationId xmlns:p14="http://schemas.microsoft.com/office/powerpoint/2010/main" val="801852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solidFill>
                  <a:srgbClr val="505050"/>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a:t>
            </a:r>
            <a:endParaRPr lang="en-US" dirty="0"/>
          </a:p>
        </p:txBody>
      </p:sp>
    </p:spTree>
    <p:extLst>
      <p:ext uri="{BB962C8B-B14F-4D97-AF65-F5344CB8AC3E}">
        <p14:creationId xmlns:p14="http://schemas.microsoft.com/office/powerpoint/2010/main" val="1668029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1347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48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38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365760"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6600" dirty="0" smtClean="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3"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114319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236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740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088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7223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84139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88332746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0987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52879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292443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419084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323290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460438"/>
      </p:ext>
    </p:extLst>
  </p:cSld>
  <p:clrMap bg1="lt1" tx1="dk1" bg2="lt2" tx2="dk2" accent1="accent1" accent2="accent2" accent3="accent3" accent4="accent4" accent5="accent5" accent6="accent6" hlink="hlink" folHlink="folHlink"/>
  <p:sldLayoutIdLst>
    <p:sldLayoutId id="2147484208" r:id="rId1"/>
    <p:sldLayoutId id="2147484262" r:id="rId2"/>
    <p:sldLayoutId id="2147484264" r:id="rId3"/>
    <p:sldLayoutId id="2147484209" r:id="rId4"/>
    <p:sldLayoutId id="2147484210" r:id="rId5"/>
    <p:sldLayoutId id="2147484211" r:id="rId6"/>
    <p:sldLayoutId id="2147484260" r:id="rId7"/>
    <p:sldLayoutId id="2147484261" r:id="rId8"/>
    <p:sldLayoutId id="2147484212" r:id="rId9"/>
    <p:sldLayoutId id="2147484213" r:id="rId10"/>
    <p:sldLayoutId id="2147484254" r:id="rId11"/>
    <p:sldLayoutId id="2147484255" r:id="rId12"/>
    <p:sldLayoutId id="2147484257" r:id="rId13"/>
    <p:sldLayoutId id="2147484258"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59" r:id="rId25"/>
    <p:sldLayoutId id="2147484256" r:id="rId26"/>
    <p:sldLayoutId id="2147484224" r:id="rId27"/>
    <p:sldLayoutId id="2147484225" r:id="rId28"/>
    <p:sldLayoutId id="2147484226" r:id="rId29"/>
    <p:sldLayoutId id="2147484227" r:id="rId30"/>
    <p:sldLayoutId id="2147484228" r:id="rId31"/>
    <p:sldLayoutId id="2147484229" r:id="rId32"/>
    <p:sldLayoutId id="2147484230" r:id="rId33"/>
    <p:sldLayoutId id="2147484263" r:id="rId34"/>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hyperlink" Target="http://devopsassessment.azurewebsites.net/"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2.png"/><Relationship Id="rId2" Type="http://schemas.openxmlformats.org/officeDocument/2006/relationships/notesSlide" Target="../notesSlides/notesSlide15.xml"/><Relationship Id="rId16"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33.emf"/><Relationship Id="rId11" Type="http://schemas.openxmlformats.org/officeDocument/2006/relationships/image" Target="../media/image38.png"/><Relationship Id="rId5" Type="http://schemas.openxmlformats.org/officeDocument/2006/relationships/image" Target="../media/image32.png"/><Relationship Id="rId1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6.png"/><Relationship Id="rId26" Type="http://schemas.openxmlformats.org/officeDocument/2006/relationships/image" Target="../media/image42.png"/><Relationship Id="rId3" Type="http://schemas.openxmlformats.org/officeDocument/2006/relationships/image" Target="../media/image43.png"/><Relationship Id="rId21" Type="http://schemas.openxmlformats.org/officeDocument/2006/relationships/image" Target="../media/image58.png"/><Relationship Id="rId7" Type="http://schemas.openxmlformats.org/officeDocument/2006/relationships/image" Target="../media/image47.png"/><Relationship Id="rId12" Type="http://schemas.openxmlformats.org/officeDocument/2006/relationships/image" Target="../media/image52.png"/><Relationship Id="rId17" Type="http://schemas.microsoft.com/office/2007/relationships/hdphoto" Target="../media/hdphoto4.wdp"/><Relationship Id="rId25"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57.emf"/><Relationship Id="rId1" Type="http://schemas.openxmlformats.org/officeDocument/2006/relationships/slideLayout" Target="../slideLayouts/slideLayout24.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1.png"/><Relationship Id="rId5" Type="http://schemas.openxmlformats.org/officeDocument/2006/relationships/image" Target="../media/image45.png"/><Relationship Id="rId15" Type="http://schemas.microsoft.com/office/2007/relationships/hdphoto" Target="../media/hdphoto3.wdp"/><Relationship Id="rId23" Type="http://schemas.openxmlformats.org/officeDocument/2006/relationships/image" Target="../media/image60.png"/><Relationship Id="rId10" Type="http://schemas.openxmlformats.org/officeDocument/2006/relationships/image" Target="../media/image50.png"/><Relationship Id="rId19" Type="http://schemas.microsoft.com/office/2007/relationships/hdphoto" Target="../media/hdphoto5.wdp"/><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6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github.com/dtza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6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76.emf"/><Relationship Id="rId4" Type="http://schemas.openxmlformats.org/officeDocument/2006/relationships/image" Target="../media/image7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7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67.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33.emf"/><Relationship Id="rId5" Type="http://schemas.openxmlformats.org/officeDocument/2006/relationships/image" Target="../media/image76.emf"/><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76.emf"/><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82.emf"/><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1drv.ms/1RMpNpd"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dtzar/FabrikamFiber"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hyperlink" Target="https://github.com/Microsoft/PartsUnlimitedMRP" TargetMode="External"/><Relationship Id="rId4" Type="http://schemas.openxmlformats.org/officeDocument/2006/relationships/hyperlink" Target="https://github.com/Microsoft/PartsUnlimited"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devopsassessment.azurewebsites.net/" TargetMode="External"/><Relationship Id="rId3" Type="http://schemas.openxmlformats.org/officeDocument/2006/relationships/hyperlink" Target="http://aka.ms/devops" TargetMode="External"/><Relationship Id="rId7" Type="http://schemas.openxmlformats.org/officeDocument/2006/relationships/hyperlink" Target="http://aka.ms/devopsmva"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hyperlink" Target="http://github.com/Microsoft/PartsUnlimitedMRP" TargetMode="External"/><Relationship Id="rId5" Type="http://schemas.openxmlformats.org/officeDocument/2006/relationships/hyperlink" Target="http://github.com/Microsoft/PartsUnlimited" TargetMode="External"/><Relationship Id="rId4" Type="http://schemas.openxmlformats.org/officeDocument/2006/relationships/hyperlink" Target="http://aka.ms/iac_tlp"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9.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hyperlink" Target="http://stories.visualstudio.com/" TargetMode="External"/><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075" y="2236447"/>
            <a:ext cx="10058400" cy="4758078"/>
          </a:xfrm>
          <a:prstGeom prst="rect">
            <a:avLst/>
          </a:prstGeom>
        </p:spPr>
      </p:pic>
      <p:sp>
        <p:nvSpPr>
          <p:cNvPr id="2" name="Text Placeholder 1"/>
          <p:cNvSpPr>
            <a:spLocks noGrp="1"/>
          </p:cNvSpPr>
          <p:nvPr>
            <p:ph type="body" sz="quarter" idx="12"/>
          </p:nvPr>
        </p:nvSpPr>
        <p:spPr/>
        <p:txBody>
          <a:bodyPr/>
          <a:lstStyle/>
          <a:p>
            <a:r>
              <a:rPr lang="en-US" dirty="0" smtClean="0"/>
              <a:t>Calgary</a:t>
            </a:r>
          </a:p>
          <a:p>
            <a:r>
              <a:rPr lang="en-US" dirty="0" smtClean="0"/>
              <a:t>Dec 3/4</a:t>
            </a:r>
            <a:endParaRPr lang="en-US" dirty="0"/>
          </a:p>
        </p:txBody>
      </p:sp>
      <p:sp>
        <p:nvSpPr>
          <p:cNvPr id="3" name="Title 2"/>
          <p:cNvSpPr>
            <a:spLocks noGrp="1"/>
          </p:cNvSpPr>
          <p:nvPr>
            <p:ph type="title"/>
          </p:nvPr>
        </p:nvSpPr>
        <p:spPr>
          <a:xfrm>
            <a:off x="274703" y="2117165"/>
            <a:ext cx="8801564" cy="1837298"/>
          </a:xfrm>
        </p:spPr>
        <p:txBody>
          <a:bodyPr/>
          <a:lstStyle/>
          <a:p>
            <a:r>
              <a:rPr lang="en-US" sz="4800" dirty="0" smtClean="0"/>
              <a:t>Microsoft DevOps Hackathon</a:t>
            </a:r>
            <a:endParaRPr lang="en-US" sz="4800" dirty="0"/>
          </a:p>
        </p:txBody>
      </p:sp>
    </p:spTree>
    <p:extLst>
      <p:ext uri="{BB962C8B-B14F-4D97-AF65-F5344CB8AC3E}">
        <p14:creationId xmlns:p14="http://schemas.microsoft.com/office/powerpoint/2010/main" val="371102150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6737" y="1797050"/>
            <a:ext cx="3948113" cy="394811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25" name="Group 24"/>
          <p:cNvGrpSpPr/>
          <p:nvPr/>
        </p:nvGrpSpPr>
        <p:grpSpPr>
          <a:xfrm>
            <a:off x="4119562" y="1812925"/>
            <a:ext cx="3946525" cy="394811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pic>
            <p:nvPicPr>
              <p:cNvPr id="525" name="Picture 524"/>
              <p:cNvPicPr>
                <a:picLocks noChangeAspect="1"/>
              </p:cNvPicPr>
              <p:nvPr/>
            </p:nvPicPr>
            <p:blipFill rotWithShape="1">
              <a:blip r:embed="rId3"/>
              <a:srcRect b="26623"/>
              <a:stretch/>
            </p:blipFill>
            <p:spPr>
              <a:xfrm flipH="1">
                <a:off x="5371643" y="2311489"/>
                <a:ext cx="1456194" cy="2100173"/>
              </a:xfrm>
              <a:prstGeom prst="rect">
                <a:avLst/>
              </a:prstGeom>
            </p:spPr>
          </p:pic>
        </p:grpSp>
      </p:grpSp>
      <p:grpSp>
        <p:nvGrpSpPr>
          <p:cNvPr id="27" name="Group 26"/>
          <p:cNvGrpSpPr/>
          <p:nvPr/>
        </p:nvGrpSpPr>
        <p:grpSpPr>
          <a:xfrm>
            <a:off x="7783512" y="1797050"/>
            <a:ext cx="3946525" cy="394811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grpSp>
        <p:nvGrpSpPr>
          <p:cNvPr id="68" name="Group 67"/>
          <p:cNvGrpSpPr/>
          <p:nvPr/>
        </p:nvGrpSpPr>
        <p:grpSpPr>
          <a:xfrm>
            <a:off x="1646237" y="1130300"/>
            <a:ext cx="2484439" cy="1604962"/>
            <a:chOff x="1646237" y="1130300"/>
            <a:chExt cx="2484439" cy="1604962"/>
          </a:xfrm>
        </p:grpSpPr>
        <p:sp>
          <p:nvSpPr>
            <p:cNvPr id="207"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65" name="Group 64"/>
            <p:cNvGrpSpPr/>
            <p:nvPr/>
          </p:nvGrpSpPr>
          <p:grpSpPr>
            <a:xfrm>
              <a:off x="1646237" y="1130300"/>
              <a:ext cx="2484439" cy="1604962"/>
              <a:chOff x="1646237" y="1130300"/>
              <a:chExt cx="2484439" cy="1604962"/>
            </a:xfrm>
          </p:grpSpPr>
          <p:sp>
            <p:nvSpPr>
              <p:cNvPr id="208"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09" name="Rectangle 3471"/>
              <p:cNvSpPr>
                <a:spLocks noChangeArrowheads="1"/>
              </p:cNvSpPr>
              <p:nvPr/>
            </p:nvSpPr>
            <p:spPr bwMode="auto">
              <a:xfrm>
                <a:off x="1646237" y="1439862"/>
                <a:ext cx="76142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Outperforming</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teams are</a:t>
                </a:r>
                <a:endParaRPr lang="en-US" altLang="en-US" dirty="0" smtClean="0">
                  <a:solidFill>
                    <a:srgbClr val="505050"/>
                  </a:solidFill>
                  <a:latin typeface="Segoe UI" panose="020B0502040204020203" pitchFamily="34" charset="0"/>
                </a:endParaRPr>
              </a:p>
            </p:txBody>
          </p:sp>
          <p:sp>
            <p:nvSpPr>
              <p:cNvPr id="213"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4"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5"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6"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7"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0"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5" name="Rectangle 3197"/>
              <p:cNvSpPr>
                <a:spLocks noChangeArrowheads="1"/>
              </p:cNvSpPr>
              <p:nvPr/>
            </p:nvSpPr>
            <p:spPr bwMode="auto">
              <a:xfrm rot="20020218">
                <a:off x="3102423" y="1332514"/>
                <a:ext cx="6123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collaborate</a:t>
                </a:r>
                <a:endParaRPr lang="en-US" altLang="en-US" dirty="0" smtClean="0">
                  <a:solidFill>
                    <a:srgbClr val="505050"/>
                  </a:solidFill>
                  <a:latin typeface="Segoe UI" panose="020B0502040204020203" pitchFamily="34" charset="0"/>
                </a:endParaRPr>
              </a:p>
            </p:txBody>
          </p:sp>
          <p:sp>
            <p:nvSpPr>
              <p:cNvPr id="486" name="Rectangle 3197"/>
              <p:cNvSpPr>
                <a:spLocks noChangeArrowheads="1"/>
              </p:cNvSpPr>
              <p:nvPr/>
            </p:nvSpPr>
            <p:spPr bwMode="auto">
              <a:xfrm rot="21304823">
                <a:off x="3203633" y="1659742"/>
                <a:ext cx="60753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extensively</a:t>
                </a:r>
                <a:endParaRPr lang="en-US" altLang="en-US" dirty="0" smtClean="0">
                  <a:solidFill>
                    <a:srgbClr val="505050"/>
                  </a:solidFill>
                  <a:latin typeface="Segoe UI" panose="020B0502040204020203" pitchFamily="34" charset="0"/>
                </a:endParaRPr>
              </a:p>
            </p:txBody>
          </p:sp>
          <p:sp>
            <p:nvSpPr>
              <p:cNvPr id="487" name="Rectangle 3197"/>
              <p:cNvSpPr>
                <a:spLocks noChangeArrowheads="1"/>
              </p:cNvSpPr>
              <p:nvPr/>
            </p:nvSpPr>
            <p:spPr bwMode="auto">
              <a:xfrm rot="768786">
                <a:off x="3176961" y="1968667"/>
                <a:ext cx="519373"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w</a:t>
                </a:r>
                <a:r>
                  <a:rPr lang="en-US" altLang="en-US" sz="900" b="1" dirty="0" smtClean="0">
                    <a:solidFill>
                      <a:srgbClr val="002050"/>
                    </a:solidFill>
                    <a:latin typeface="Segoe UI" panose="020B0502040204020203" pitchFamily="34" charset="0"/>
                  </a:rPr>
                  <a:t>ith their</a:t>
                </a:r>
                <a:endParaRPr lang="en-US" altLang="en-US" dirty="0" smtClean="0">
                  <a:solidFill>
                    <a:srgbClr val="505050"/>
                  </a:solidFill>
                  <a:latin typeface="Segoe UI" panose="020B0502040204020203" pitchFamily="34" charset="0"/>
                </a:endParaRPr>
              </a:p>
            </p:txBody>
          </p:sp>
          <p:sp>
            <p:nvSpPr>
              <p:cNvPr id="488" name="Rectangle 3197"/>
              <p:cNvSpPr>
                <a:spLocks noChangeArrowheads="1"/>
              </p:cNvSpPr>
              <p:nvPr/>
            </p:nvSpPr>
            <p:spPr bwMode="auto">
              <a:xfrm rot="1988426">
                <a:off x="3023714" y="2305442"/>
                <a:ext cx="69890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counterparts</a:t>
                </a:r>
                <a:endParaRPr lang="en-US" altLang="en-US" dirty="0" smtClean="0">
                  <a:solidFill>
                    <a:srgbClr val="505050"/>
                  </a:solidFill>
                  <a:latin typeface="Segoe UI" panose="020B0502040204020203" pitchFamily="34" charset="0"/>
                </a:endParaRPr>
              </a:p>
            </p:txBody>
          </p:sp>
          <p:sp>
            <p:nvSpPr>
              <p:cNvPr id="210" name="Rectangle 3515"/>
              <p:cNvSpPr>
                <a:spLocks noChangeArrowheads="1"/>
              </p:cNvSpPr>
              <p:nvPr/>
            </p:nvSpPr>
            <p:spPr bwMode="auto">
              <a:xfrm>
                <a:off x="2459038" y="1521364"/>
                <a:ext cx="24045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002050"/>
                    </a:solidFill>
                    <a:latin typeface="Segoe UI Light" panose="020B0502040204020203" pitchFamily="34" charset="0"/>
                  </a:rPr>
                  <a:t>54</a:t>
                </a:r>
                <a:endParaRPr lang="en-US" altLang="en-US" dirty="0" smtClean="0">
                  <a:solidFill>
                    <a:srgbClr val="505050"/>
                  </a:solidFill>
                  <a:latin typeface="Segoe UI" panose="020B0502040204020203" pitchFamily="34" charset="0"/>
                </a:endParaRPr>
              </a:p>
            </p:txBody>
          </p:sp>
          <p:sp>
            <p:nvSpPr>
              <p:cNvPr id="211" name="Rectangle 3516"/>
              <p:cNvSpPr>
                <a:spLocks noChangeArrowheads="1"/>
              </p:cNvSpPr>
              <p:nvPr/>
            </p:nvSpPr>
            <p:spPr bwMode="auto">
              <a:xfrm>
                <a:off x="2709863" y="1539875"/>
                <a:ext cx="1506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500" dirty="0" smtClean="0">
                    <a:solidFill>
                      <a:srgbClr val="002050"/>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212" name="Rectangle 3517"/>
              <p:cNvSpPr>
                <a:spLocks noChangeArrowheads="1"/>
              </p:cNvSpPr>
              <p:nvPr/>
            </p:nvSpPr>
            <p:spPr bwMode="auto">
              <a:xfrm>
                <a:off x="2459038" y="1752600"/>
                <a:ext cx="3924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more</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likely to </a:t>
                </a:r>
                <a:endParaRPr lang="en-US" altLang="en-US" dirty="0" smtClean="0">
                  <a:solidFill>
                    <a:srgbClr val="505050"/>
                  </a:solidFill>
                  <a:latin typeface="Segoe UI" panose="020B0502040204020203" pitchFamily="34" charset="0"/>
                </a:endParaRPr>
              </a:p>
            </p:txBody>
          </p:sp>
        </p:grpSp>
      </p:grpSp>
      <p:grpSp>
        <p:nvGrpSpPr>
          <p:cNvPr id="8" name="Group 7"/>
          <p:cNvGrpSpPr/>
          <p:nvPr/>
        </p:nvGrpSpPr>
        <p:grpSpPr>
          <a:xfrm>
            <a:off x="1408112" y="1874048"/>
            <a:ext cx="2259013" cy="3020214"/>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pic>
          <p:nvPicPr>
            <p:cNvPr id="523" name="Picture 522"/>
            <p:cNvPicPr>
              <a:picLocks noChangeAspect="1"/>
            </p:cNvPicPr>
            <p:nvPr/>
          </p:nvPicPr>
          <p:blipFill rotWithShape="1">
            <a:blip r:embed="rId4"/>
            <a:srcRect b="39676"/>
            <a:stretch/>
          </p:blipFill>
          <p:spPr>
            <a:xfrm>
              <a:off x="1493837" y="1874048"/>
              <a:ext cx="1997391" cy="2156614"/>
            </a:xfrm>
            <a:prstGeom prst="rect">
              <a:avLst/>
            </a:prstGeom>
          </p:spPr>
        </p:pic>
      </p:grpSp>
      <p:pic>
        <p:nvPicPr>
          <p:cNvPr id="581" name="Picture 580"/>
          <p:cNvPicPr>
            <a:picLocks noChangeAspect="1"/>
          </p:cNvPicPr>
          <p:nvPr/>
        </p:nvPicPr>
        <p:blipFill>
          <a:blip r:embed="rId5"/>
          <a:stretch>
            <a:fillRect/>
          </a:stretch>
        </p:blipFill>
        <p:spPr>
          <a:xfrm>
            <a:off x="1570037" y="2435541"/>
            <a:ext cx="1114420" cy="604521"/>
          </a:xfrm>
          <a:prstGeom prst="rect">
            <a:avLst/>
          </a:prstGeom>
        </p:spPr>
      </p:pic>
      <p:sp>
        <p:nvSpPr>
          <p:cNvPr id="29" name="Freeform 3168"/>
          <p:cNvSpPr>
            <a:spLocks noEditPoints="1"/>
          </p:cNvSpPr>
          <p:nvPr/>
        </p:nvSpPr>
        <p:spPr bwMode="auto">
          <a:xfrm>
            <a:off x="209550" y="3538537"/>
            <a:ext cx="11969750" cy="82867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66" name="Freeform 3429"/>
          <p:cNvSpPr>
            <a:spLocks/>
          </p:cNvSpPr>
          <p:nvPr/>
        </p:nvSpPr>
        <p:spPr bwMode="auto">
          <a:xfrm>
            <a:off x="1411288" y="3692525"/>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a:extLst/>
        </p:spPr>
        <p:txBody>
          <a:bodyPr vert="horz" wrap="square" lIns="91440" tIns="45720" rIns="91440" bIns="0" numCol="1" anchor="ctr" anchorCtr="0" compatLnSpc="1">
            <a:prstTxWarp prst="textNoShape">
              <a:avLst/>
            </a:prstTxWarp>
          </a:bodyPr>
          <a:lstStyle/>
          <a:p>
            <a:pPr algn="ctr" defTabSz="1088105">
              <a:lnSpc>
                <a:spcPct val="130000"/>
              </a:lnSpc>
              <a:defRPr/>
            </a:pPr>
            <a:r>
              <a:rPr lang="en-US" sz="2000" kern="0" dirty="0" smtClean="0">
                <a:solidFill>
                  <a:srgbClr val="FFFFFF"/>
                </a:solidFill>
                <a:latin typeface="Segoe UI Light"/>
              </a:rPr>
              <a:t>Developers</a:t>
            </a:r>
          </a:p>
        </p:txBody>
      </p:sp>
      <p:grpSp>
        <p:nvGrpSpPr>
          <p:cNvPr id="62" name="Group 61"/>
          <p:cNvGrpSpPr/>
          <p:nvPr/>
        </p:nvGrpSpPr>
        <p:grpSpPr>
          <a:xfrm>
            <a:off x="122237" y="1930399"/>
            <a:ext cx="2167722" cy="1871663"/>
            <a:chOff x="122237" y="1930399"/>
            <a:chExt cx="2167722" cy="1871663"/>
          </a:xfrm>
        </p:grpSpPr>
        <p:sp>
          <p:nvSpPr>
            <p:cNvPr id="580" name="Rectangle 3449"/>
            <p:cNvSpPr>
              <a:spLocks noChangeArrowheads="1"/>
            </p:cNvSpPr>
            <p:nvPr/>
          </p:nvSpPr>
          <p:spPr bwMode="auto">
            <a:xfrm>
              <a:off x="122237" y="2647900"/>
              <a:ext cx="1213643" cy="115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smtClean="0">
                  <a:solidFill>
                    <a:srgbClr val="002050"/>
                  </a:solidFill>
                  <a:latin typeface="Segoe UI Light"/>
                </a:rPr>
                <a:t>26.7%</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No executive support</a:t>
              </a:r>
            </a:p>
            <a:p>
              <a:pPr algn="ctr" defTabSz="914400"/>
              <a:r>
                <a:rPr lang="en-US" altLang="en-US" sz="1600" dirty="0" smtClean="0">
                  <a:solidFill>
                    <a:srgbClr val="002050"/>
                  </a:solidFill>
                  <a:latin typeface="Segoe UI Light"/>
                </a:rPr>
                <a:t>56.7%</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Cultural inhibitors</a:t>
              </a:r>
            </a:p>
            <a:p>
              <a:pPr algn="ctr" defTabSz="914400"/>
              <a:r>
                <a:rPr lang="en-US" altLang="en-US" sz="1600" dirty="0" smtClean="0">
                  <a:solidFill>
                    <a:srgbClr val="002050"/>
                  </a:solidFill>
                  <a:latin typeface="Segoe UI Light"/>
                </a:rPr>
                <a:t>43.3%</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spc="-40" dirty="0" smtClean="0">
                  <a:solidFill>
                    <a:srgbClr val="002050"/>
                  </a:solidFill>
                  <a:latin typeface="Segoe UI" panose="020B0502040204020203" pitchFamily="34" charset="0"/>
                </a:rPr>
                <a:t>Fragmented processes</a:t>
              </a:r>
              <a:endParaRPr lang="en-US" altLang="en-US" sz="900" spc="-40" dirty="0">
                <a:solidFill>
                  <a:srgbClr val="002050"/>
                </a:solidFill>
                <a:latin typeface="Segoe UI" panose="020B0502040204020203" pitchFamily="34" charset="0"/>
              </a:endParaRPr>
            </a:p>
          </p:txBody>
        </p:sp>
        <p:grpSp>
          <p:nvGrpSpPr>
            <p:cNvPr id="584" name="Group 583"/>
            <p:cNvGrpSpPr/>
            <p:nvPr/>
          </p:nvGrpSpPr>
          <p:grpSpPr>
            <a:xfrm>
              <a:off x="655637" y="1930399"/>
              <a:ext cx="1634322" cy="652463"/>
              <a:chOff x="780044" y="2006599"/>
              <a:chExt cx="1634322" cy="652463"/>
            </a:xfrm>
          </p:grpSpPr>
          <p:sp>
            <p:nvSpPr>
              <p:cNvPr id="33"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5"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 name="Rectangle 3184"/>
              <p:cNvSpPr>
                <a:spLocks noChangeArrowheads="1"/>
              </p:cNvSpPr>
              <p:nvPr/>
            </p:nvSpPr>
            <p:spPr bwMode="auto">
              <a:xfrm>
                <a:off x="1084844" y="2412507"/>
                <a:ext cx="1214756"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kern="0" spc="-30" dirty="0" smtClean="0">
                    <a:solidFill>
                      <a:srgbClr val="FFFFFF"/>
                    </a:solidFill>
                    <a:latin typeface="Segoe UI" panose="020B0502040204020203" pitchFamily="34" charset="0"/>
                  </a:rPr>
                  <a:t>Collaboration blockers</a:t>
                </a:r>
                <a:endParaRPr lang="en-US" altLang="en-US" sz="1000" kern="0" spc="-30" dirty="0" smtClean="0">
                  <a:solidFill>
                    <a:srgbClr val="505050"/>
                  </a:solidFill>
                  <a:latin typeface="Segoe UI" panose="020B0502040204020203" pitchFamily="34" charset="0"/>
                </a:endParaRPr>
              </a:p>
            </p:txBody>
          </p:sp>
        </p:grpSp>
      </p:grpSp>
      <p:grpSp>
        <p:nvGrpSpPr>
          <p:cNvPr id="57" name="Group 56"/>
          <p:cNvGrpSpPr/>
          <p:nvPr/>
        </p:nvGrpSpPr>
        <p:grpSpPr>
          <a:xfrm>
            <a:off x="2865437" y="5208464"/>
            <a:ext cx="2312987" cy="803398"/>
            <a:chOff x="2940049" y="5173662"/>
            <a:chExt cx="2312987" cy="803398"/>
          </a:xfrm>
        </p:grpSpPr>
        <p:sp>
          <p:nvSpPr>
            <p:cNvPr id="405" name="Rectangle 3696"/>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smtClean="0">
                  <a:solidFill>
                    <a:srgbClr val="002050"/>
                  </a:solidFill>
                  <a:latin typeface="Segoe UI" panose="020B0502040204020203" pitchFamily="34" charset="0"/>
                </a:rPr>
                <a:t>DevOps</a:t>
              </a:r>
              <a:r>
                <a:rPr lang="en-US" altLang="en-US" sz="900" dirty="0" smtClean="0">
                  <a:solidFill>
                    <a:srgbClr val="002050"/>
                  </a:solidFill>
                  <a:latin typeface="Segoe UI" panose="020B0502040204020203" pitchFamily="34" charset="0"/>
                </a:rPr>
                <a:t> </a:t>
              </a:r>
              <a:r>
                <a:rPr lang="en-US" altLang="en-US" sz="900" dirty="0">
                  <a:solidFill>
                    <a:srgbClr val="002050"/>
                  </a:solidFill>
                  <a:latin typeface="Segoe UI" panose="020B0502040204020203" pitchFamily="34" charset="0"/>
                </a:rPr>
                <a:t>was being initiated </a:t>
              </a:r>
              <a:r>
                <a:rPr lang="en-US" altLang="en-US" sz="900" dirty="0" smtClean="0">
                  <a:solidFill>
                    <a:srgbClr val="002050"/>
                  </a:solidFill>
                  <a:latin typeface="Segoe UI" panose="020B0502040204020203" pitchFamily="34" charset="0"/>
                </a:rPr>
                <a:t>by</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more </a:t>
              </a:r>
              <a:r>
                <a:rPr lang="en-US" altLang="en-US" sz="900" dirty="0">
                  <a:solidFill>
                    <a:srgbClr val="002050"/>
                  </a:solidFill>
                  <a:latin typeface="Segoe UI" panose="020B0502040204020203" pitchFamily="34" charset="0"/>
                </a:rPr>
                <a:t>development teams </a:t>
              </a:r>
              <a:r>
                <a:rPr lang="en-US" altLang="en-US" sz="900" dirty="0" smtClean="0">
                  <a:solidFill>
                    <a:srgbClr val="002050"/>
                  </a:solidFill>
                  <a:latin typeface="Segoe UI" panose="020B0502040204020203" pitchFamily="34" charset="0"/>
                </a:rPr>
                <a:t>than </a:t>
              </a:r>
              <a:r>
                <a:rPr lang="en-US" altLang="en-US" sz="900" dirty="0">
                  <a:solidFill>
                    <a:srgbClr val="002050"/>
                  </a:solidFill>
                  <a:latin typeface="Segoe UI" panose="020B0502040204020203" pitchFamily="34" charset="0"/>
                </a:rPr>
                <a:t>IT </a:t>
              </a:r>
              <a:r>
                <a:rPr lang="en-US" altLang="en-US" sz="900" dirty="0" smtClean="0">
                  <a:solidFill>
                    <a:srgbClr val="002050"/>
                  </a:solidFill>
                  <a:latin typeface="Segoe UI" panose="020B0502040204020203" pitchFamily="34" charset="0"/>
                </a:rPr>
                <a:t>Ops</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teams</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by </a:t>
              </a:r>
              <a:r>
                <a:rPr lang="en-US" altLang="en-US" sz="900" dirty="0">
                  <a:solidFill>
                    <a:srgbClr val="002050"/>
                  </a:solidFill>
                  <a:latin typeface="Segoe UI" panose="020B0502040204020203" pitchFamily="34" charset="0"/>
                </a:rPr>
                <a:t>about a </a:t>
              </a:r>
              <a:r>
                <a:rPr lang="en-US" altLang="en-US" sz="900" b="1" dirty="0">
                  <a:solidFill>
                    <a:srgbClr val="002050"/>
                  </a:solidFill>
                  <a:latin typeface="Segoe UI" panose="020B0502040204020203" pitchFamily="34" charset="0"/>
                </a:rPr>
                <a:t>40%</a:t>
              </a:r>
              <a:r>
                <a:rPr lang="en-US" altLang="en-US" sz="900" dirty="0">
                  <a:solidFill>
                    <a:srgbClr val="002050"/>
                  </a:solidFill>
                  <a:latin typeface="Segoe UI" panose="020B0502040204020203" pitchFamily="34" charset="0"/>
                </a:rPr>
                <a:t> to </a:t>
              </a:r>
              <a:r>
                <a:rPr lang="en-US" altLang="en-US" sz="900" b="1" dirty="0">
                  <a:solidFill>
                    <a:srgbClr val="002050"/>
                  </a:solidFill>
                  <a:latin typeface="Segoe UI" panose="020B0502040204020203" pitchFamily="34" charset="0"/>
                </a:rPr>
                <a:t>33%</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margin</a:t>
              </a:r>
              <a:endParaRPr lang="en-US" altLang="en-US" b="1" dirty="0" smtClean="0">
                <a:solidFill>
                  <a:srgbClr val="505050"/>
                </a:solidFill>
                <a:latin typeface="Segoe UI" panose="020B0502040204020203" pitchFamily="34" charset="0"/>
              </a:endParaRPr>
            </a:p>
          </p:txBody>
        </p:sp>
        <p:grpSp>
          <p:nvGrpSpPr>
            <p:cNvPr id="56" name="Group 55"/>
            <p:cNvGrpSpPr/>
            <p:nvPr/>
          </p:nvGrpSpPr>
          <p:grpSpPr>
            <a:xfrm>
              <a:off x="2941637" y="5173662"/>
              <a:ext cx="1600200" cy="212726"/>
              <a:chOff x="2941637" y="5173662"/>
              <a:chExt cx="1600200" cy="212726"/>
            </a:xfrm>
          </p:grpSpPr>
          <p:grpSp>
            <p:nvGrpSpPr>
              <p:cNvPr id="583" name="Group 582"/>
              <p:cNvGrpSpPr/>
              <p:nvPr/>
            </p:nvGrpSpPr>
            <p:grpSpPr>
              <a:xfrm>
                <a:off x="3800474" y="5173662"/>
                <a:ext cx="741363" cy="212726"/>
                <a:chOff x="3267074" y="5108575"/>
                <a:chExt cx="741363" cy="212726"/>
              </a:xfrm>
            </p:grpSpPr>
            <p:sp>
              <p:nvSpPr>
                <p:cNvPr id="406"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7"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8"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9"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22" name="Group 21"/>
              <p:cNvGrpSpPr/>
              <p:nvPr/>
            </p:nvGrpSpPr>
            <p:grpSpPr>
              <a:xfrm>
                <a:off x="2941637" y="5173662"/>
                <a:ext cx="741362" cy="212726"/>
                <a:chOff x="2789237" y="5173662"/>
                <a:chExt cx="741362" cy="212726"/>
              </a:xfrm>
            </p:grpSpPr>
            <p:sp>
              <p:nvSpPr>
                <p:cNvPr id="41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1"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grpSp>
      <p:grpSp>
        <p:nvGrpSpPr>
          <p:cNvPr id="67" name="Group 66"/>
          <p:cNvGrpSpPr/>
          <p:nvPr/>
        </p:nvGrpSpPr>
        <p:grpSpPr>
          <a:xfrm>
            <a:off x="503237" y="4792662"/>
            <a:ext cx="2723964" cy="1751745"/>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6"/>
              <a:srcRect l="10942" b="33156"/>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2" name="Rectangle 3544"/>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Agile methodologies</a:t>
                  </a:r>
                  <a:endParaRPr lang="en-US" altLang="en-US" dirty="0" smtClean="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5" name="Rectangle 3543"/>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dirty="0">
                      <a:solidFill>
                        <a:srgbClr val="FFFFFF"/>
                      </a:solidFill>
                      <a:latin typeface="Segoe UI" panose="020B0502040204020203" pitchFamily="34" charset="0"/>
                    </a:rPr>
                    <a:t>h</a:t>
                  </a:r>
                  <a:r>
                    <a:rPr lang="en-US" altLang="en-US" sz="1000" b="1" dirty="0" smtClean="0">
                      <a:solidFill>
                        <a:srgbClr val="FFFFFF"/>
                      </a:solidFill>
                      <a:latin typeface="Segoe UI" panose="020B0502040204020203" pitchFamily="34" charset="0"/>
                    </a:rPr>
                    <a:t>ave adopted</a:t>
                  </a:r>
                  <a:endParaRPr lang="en-US" altLang="en-US" dirty="0" smtClean="0">
                    <a:solidFill>
                      <a:srgbClr val="505050"/>
                    </a:solidFill>
                    <a:latin typeface="Segoe UI" panose="020B0502040204020203" pitchFamily="34" charset="0"/>
                  </a:endParaRPr>
                </a:p>
              </p:txBody>
            </p:sp>
          </p:grpSp>
        </p:grpSp>
        <p:grpSp>
          <p:nvGrpSpPr>
            <p:cNvPr id="19" name="Group 18"/>
            <p:cNvGrpSpPr/>
            <p:nvPr/>
          </p:nvGrpSpPr>
          <p:grpSpPr>
            <a:xfrm>
              <a:off x="503237" y="4792662"/>
              <a:ext cx="1123764" cy="608745"/>
              <a:chOff x="198437" y="4411662"/>
              <a:chExt cx="1123764"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3458"/>
                <p:cNvSpPr>
                  <a:spLocks noChangeArrowheads="1"/>
                </p:cNvSpPr>
                <p:nvPr/>
              </p:nvSpPr>
              <p:spPr bwMode="auto">
                <a:xfrm>
                  <a:off x="7876086" y="573731"/>
                  <a:ext cx="415178" cy="36933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spc="-50" dirty="0" smtClean="0">
                      <a:solidFill>
                        <a:srgbClr val="FFFFFF"/>
                      </a:solidFill>
                      <a:latin typeface="Segoe UI Light" panose="020B0502040204020203" pitchFamily="34" charset="0"/>
                    </a:rPr>
                    <a:t>3/4</a:t>
                  </a:r>
                  <a:endParaRPr lang="en-US" altLang="en-US" sz="2400" spc="-50" dirty="0" smtClean="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002050"/>
                    </a:solidFill>
                    <a:latin typeface="Segoe UI" panose="020B0502040204020203" pitchFamily="34" charset="0"/>
                  </a:rPr>
                  <a:t>o</a:t>
                </a:r>
                <a:r>
                  <a:rPr lang="en-US" altLang="en-US" sz="900" dirty="0" smtClean="0">
                    <a:solidFill>
                      <a:srgbClr val="002050"/>
                    </a:solidFill>
                    <a:latin typeface="Segoe UI" panose="020B0502040204020203" pitchFamily="34" charset="0"/>
                  </a:rPr>
                  <a:t>f teams</a:t>
                </a:r>
                <a:endParaRPr lang="en-US" altLang="en-US" dirty="0" smtClean="0">
                  <a:solidFill>
                    <a:srgbClr val="505050"/>
                  </a:solidFill>
                  <a:latin typeface="Segoe UI" panose="020B0502040204020203" pitchFamily="34" charset="0"/>
                </a:endParaRPr>
              </a:p>
            </p:txBody>
          </p:sp>
        </p:grpSp>
      </p:grpSp>
      <p:sp>
        <p:nvSpPr>
          <p:cNvPr id="192" name="Freeform 3431"/>
          <p:cNvSpPr>
            <a:spLocks/>
          </p:cNvSpPr>
          <p:nvPr/>
        </p:nvSpPr>
        <p:spPr bwMode="auto">
          <a:xfrm>
            <a:off x="8628063" y="3654425"/>
            <a:ext cx="2189163" cy="1233487"/>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a:extLst/>
        </p:spPr>
        <p:txBody>
          <a:bodyPr vert="horz" wrap="square" lIns="91440" tIns="108000" rIns="91440" bIns="126000" numCol="1" anchor="b" anchorCtr="0" compatLnSpc="1">
            <a:prstTxWarp prst="textNoShape">
              <a:avLst/>
            </a:prstTxWarp>
          </a:bodyPr>
          <a:lstStyle/>
          <a:p>
            <a:pPr algn="ctr" defTabSz="1088105">
              <a:defRPr/>
            </a:pPr>
            <a:r>
              <a:rPr lang="en-US" sz="2000" kern="0" dirty="0" smtClean="0">
                <a:solidFill>
                  <a:srgbClr val="FFFFFF"/>
                </a:solidFill>
                <a:latin typeface="Segoe UI Light"/>
              </a:rPr>
              <a:t>Business</a:t>
            </a:r>
          </a:p>
          <a:p>
            <a:pPr algn="ctr" defTabSz="1088105">
              <a:defRPr/>
            </a:pPr>
            <a:endParaRPr lang="en-US" sz="1600" kern="0" dirty="0" smtClean="0">
              <a:solidFill>
                <a:srgbClr val="FFFFFF"/>
              </a:solidFill>
            </a:endParaRPr>
          </a:p>
        </p:txBody>
      </p:sp>
      <p:sp>
        <p:nvSpPr>
          <p:cNvPr id="191" name="Freeform 3430"/>
          <p:cNvSpPr>
            <a:spLocks/>
          </p:cNvSpPr>
          <p:nvPr/>
        </p:nvSpPr>
        <p:spPr bwMode="auto">
          <a:xfrm>
            <a:off x="5172075" y="3591488"/>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smtClean="0">
                <a:solidFill>
                  <a:srgbClr val="FFFFFF"/>
                </a:solidFill>
                <a:latin typeface="Segoe UI Light"/>
              </a:rPr>
              <a:t>IT Ops</a:t>
            </a:r>
          </a:p>
          <a:p>
            <a:pPr algn="ctr" defTabSz="1088105">
              <a:defRPr/>
            </a:pPr>
            <a:endParaRPr lang="en-US" sz="1600" kern="0" dirty="0" smtClean="0">
              <a:solidFill>
                <a:srgbClr val="FFFFFF"/>
              </a:solidFill>
              <a:latin typeface="Segoe UI Light"/>
            </a:endParaRPr>
          </a:p>
        </p:txBody>
      </p:sp>
      <p:grpSp>
        <p:nvGrpSpPr>
          <p:cNvPr id="24" name="Group 23"/>
          <p:cNvGrpSpPr/>
          <p:nvPr/>
        </p:nvGrpSpPr>
        <p:grpSpPr>
          <a:xfrm>
            <a:off x="7970837" y="5572124"/>
            <a:ext cx="1508126" cy="668338"/>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31" name="Rectangle 3620"/>
            <p:cNvSpPr>
              <a:spLocks noChangeArrowheads="1"/>
            </p:cNvSpPr>
            <p:nvPr/>
          </p:nvSpPr>
          <p:spPr bwMode="auto">
            <a:xfrm>
              <a:off x="8223249" y="5535632"/>
              <a:ext cx="1059217" cy="553998"/>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FFFFFF"/>
                  </a:solidFill>
                  <a:latin typeface="Segoe UI" panose="020B0502040204020203" pitchFamily="34" charset="0"/>
                </a:rPr>
                <a:t>The average hourly cost of </a:t>
              </a:r>
              <a:r>
                <a:rPr lang="en-US" altLang="en-US" sz="900" dirty="0" smtClean="0">
                  <a:solidFill>
                    <a:srgbClr val="FFFFFF"/>
                  </a:solidFill>
                  <a:latin typeface="Segoe UI" panose="020B0502040204020203" pitchFamily="34" charset="0"/>
                </a:rPr>
                <a:t>infrastructure </a:t>
              </a:r>
              <a:r>
                <a:rPr lang="en-US" altLang="en-US" sz="900" dirty="0">
                  <a:solidFill>
                    <a:srgbClr val="FFFFFF"/>
                  </a:solidFill>
                  <a:latin typeface="Segoe UI" panose="020B0502040204020203" pitchFamily="34" charset="0"/>
                </a:rPr>
                <a:t>failure is </a:t>
              </a:r>
              <a:r>
                <a:rPr lang="en-US" altLang="en-US" sz="900" b="1" dirty="0">
                  <a:solidFill>
                    <a:srgbClr val="FFFFFF"/>
                  </a:solidFill>
                  <a:latin typeface="Segoe UI" panose="020B0502040204020203" pitchFamily="34" charset="0"/>
                </a:rPr>
                <a:t>$100,000</a:t>
              </a:r>
              <a:r>
                <a:rPr lang="en-US" altLang="en-US" sz="900" dirty="0">
                  <a:solidFill>
                    <a:srgbClr val="FFFFFF"/>
                  </a:solidFill>
                  <a:latin typeface="Segoe UI" panose="020B0502040204020203" pitchFamily="34" charset="0"/>
                </a:rPr>
                <a:t> per </a:t>
              </a:r>
              <a:r>
                <a:rPr lang="en-US" altLang="en-US" sz="900" dirty="0" smtClean="0">
                  <a:solidFill>
                    <a:srgbClr val="FFFFFF"/>
                  </a:solidFill>
                  <a:latin typeface="Segoe UI" panose="020B0502040204020203" pitchFamily="34" charset="0"/>
                </a:rPr>
                <a:t>hour</a:t>
              </a:r>
              <a:endParaRPr lang="en-US" altLang="en-US" dirty="0" smtClean="0">
                <a:solidFill>
                  <a:srgbClr val="FFFFFF"/>
                </a:solidFill>
                <a:latin typeface="Segoe UI" panose="020B0502040204020203" pitchFamily="34" charset="0"/>
              </a:endParaRPr>
            </a:p>
          </p:txBody>
        </p:sp>
      </p:grpSp>
      <p:grpSp>
        <p:nvGrpSpPr>
          <p:cNvPr id="30" name="Group 29"/>
          <p:cNvGrpSpPr/>
          <p:nvPr/>
        </p:nvGrpSpPr>
        <p:grpSpPr>
          <a:xfrm>
            <a:off x="9552012" y="4564062"/>
            <a:ext cx="2582838" cy="1676400"/>
            <a:chOff x="9552012" y="4564062"/>
            <a:chExt cx="2582838" cy="1676400"/>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61" name="Group 60"/>
            <p:cNvGrpSpPr/>
            <p:nvPr/>
          </p:nvGrpSpPr>
          <p:grpSpPr>
            <a:xfrm>
              <a:off x="10485437" y="4564062"/>
              <a:ext cx="1649413" cy="668338"/>
              <a:chOff x="10561637" y="4564062"/>
              <a:chExt cx="1649413" cy="668338"/>
            </a:xfrm>
          </p:grpSpPr>
          <p:sp>
            <p:nvSpPr>
              <p:cNvPr id="586"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587" name="Rectangle 3620"/>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spc="-10" dirty="0" smtClean="0">
                    <a:solidFill>
                      <a:srgbClr val="FFFFFF"/>
                    </a:solidFill>
                    <a:latin typeface="Segoe UI" panose="020B0502040204020203" pitchFamily="34" charset="0"/>
                  </a:rPr>
                  <a:t>It takes </a:t>
                </a:r>
                <a:r>
                  <a:rPr lang="en-US" altLang="en-US" sz="900" spc="-10" dirty="0">
                    <a:solidFill>
                      <a:srgbClr val="FFFFFF"/>
                    </a:solidFill>
                    <a:latin typeface="Segoe UI" panose="020B0502040204020203" pitchFamily="34" charset="0"/>
                  </a:rPr>
                  <a:t>on </a:t>
                </a:r>
                <a:r>
                  <a:rPr lang="en-US" altLang="en-US" sz="900" spc="-10" dirty="0" smtClean="0">
                    <a:solidFill>
                      <a:srgbClr val="FFFFFF"/>
                    </a:solidFill>
                    <a:latin typeface="Segoe UI" panose="020B0502040204020203" pitchFamily="34" charset="0"/>
                  </a:rPr>
                  <a:t>average </a:t>
                </a:r>
                <a:r>
                  <a:rPr lang="en-US" altLang="en-US" sz="900" b="1" spc="50" dirty="0" smtClean="0">
                    <a:solidFill>
                      <a:srgbClr val="FFFFFF"/>
                    </a:solidFill>
                    <a:latin typeface="Segoe UI" panose="020B0502040204020203" pitchFamily="34" charset="0"/>
                  </a:rPr>
                  <a:t>200 minutes</a:t>
                </a:r>
                <a:r>
                  <a:rPr lang="en-US" altLang="en-US" sz="900" spc="-10" dirty="0" smtClean="0">
                    <a:solidFill>
                      <a:srgbClr val="FFFFFF"/>
                    </a:solidFill>
                    <a:latin typeface="Segoe UI" panose="020B0502040204020203" pitchFamily="34" charset="0"/>
                  </a:rPr>
                  <a:t> </a:t>
                </a:r>
                <a:r>
                  <a:rPr lang="en-US" altLang="en-US" sz="900" spc="-10" dirty="0">
                    <a:solidFill>
                      <a:srgbClr val="FFFFFF"/>
                    </a:solidFill>
                    <a:latin typeface="Segoe UI" panose="020B0502040204020203" pitchFamily="34" charset="0"/>
                  </a:rPr>
                  <a:t>to diagnose and repair a production issue</a:t>
                </a:r>
              </a:p>
            </p:txBody>
          </p:sp>
        </p:grpSp>
      </p:grpSp>
      <p:grpSp>
        <p:nvGrpSpPr>
          <p:cNvPr id="31" name="Group 30"/>
          <p:cNvGrpSpPr/>
          <p:nvPr/>
        </p:nvGrpSpPr>
        <p:grpSpPr>
          <a:xfrm>
            <a:off x="9562927" y="6011862"/>
            <a:ext cx="2476990" cy="775597"/>
            <a:chOff x="9562927" y="6011862"/>
            <a:chExt cx="2476990" cy="775597"/>
          </a:xfrm>
        </p:grpSpPr>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927" y="6332051"/>
              <a:ext cx="516962" cy="454926"/>
            </a:xfrm>
            <a:prstGeom prst="rect">
              <a:avLst/>
            </a:prstGeom>
          </p:spPr>
        </p:pic>
        <p:grpSp>
          <p:nvGrpSpPr>
            <p:cNvPr id="670" name="Group 669"/>
            <p:cNvGrpSpPr/>
            <p:nvPr/>
          </p:nvGrpSpPr>
          <p:grpSpPr>
            <a:xfrm>
              <a:off x="10180637" y="6011862"/>
              <a:ext cx="1859280" cy="775597"/>
              <a:chOff x="10339187" y="5938601"/>
              <a:chExt cx="1859280" cy="775597"/>
            </a:xfrm>
          </p:grpSpPr>
          <p:sp>
            <p:nvSpPr>
              <p:cNvPr id="671" name="Rectangle 3696"/>
              <p:cNvSpPr>
                <a:spLocks noChangeArrowheads="1"/>
              </p:cNvSpPr>
              <p:nvPr/>
            </p:nvSpPr>
            <p:spPr bwMode="auto">
              <a:xfrm>
                <a:off x="10339187" y="5938601"/>
                <a:ext cx="1717441" cy="775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40000"/>
                  </a:lnSpc>
                </a:pPr>
                <a:r>
                  <a:rPr lang="en-US" altLang="en-US" sz="900" dirty="0" smtClean="0">
                    <a:solidFill>
                      <a:srgbClr val="002050"/>
                    </a:solidFill>
                    <a:latin typeface="Segoe UI" panose="020B0502040204020203" pitchFamily="34" charset="0"/>
                  </a:rPr>
                  <a:t>A bug caught </a:t>
                </a:r>
                <a:r>
                  <a:rPr lang="en-US" altLang="en-US" sz="900" dirty="0">
                    <a:solidFill>
                      <a:srgbClr val="002050"/>
                    </a:solidFill>
                    <a:latin typeface="Segoe UI" panose="020B0502040204020203" pitchFamily="34" charset="0"/>
                  </a:rPr>
                  <a:t>in </a:t>
                </a:r>
                <a:r>
                  <a:rPr lang="en-US" altLang="en-US" sz="900" dirty="0" smtClean="0">
                    <a:solidFill>
                      <a:srgbClr val="002050"/>
                    </a:solidFill>
                    <a:latin typeface="Segoe UI" panose="020B0502040204020203" pitchFamily="34" charset="0"/>
                  </a:rPr>
                  <a:t>production ends </a:t>
                </a:r>
                <a:r>
                  <a:rPr lang="en-US" altLang="en-US" sz="900" dirty="0">
                    <a:solidFill>
                      <a:srgbClr val="002050"/>
                    </a:solidFill>
                    <a:latin typeface="Segoe UI" panose="020B0502040204020203" pitchFamily="34" charset="0"/>
                  </a:rPr>
                  <a:t>up </a:t>
                </a:r>
                <a:r>
                  <a:rPr lang="en-US" altLang="en-US" sz="900" dirty="0" smtClean="0">
                    <a:solidFill>
                      <a:srgbClr val="002050"/>
                    </a:solidFill>
                    <a:latin typeface="Segoe UI" panose="020B0502040204020203" pitchFamily="34" charset="0"/>
                  </a:rPr>
                  <a:t>costing</a:t>
                </a:r>
              </a:p>
              <a:p>
                <a:pPr defTabSz="914400">
                  <a:lnSpc>
                    <a:spcPct val="20000"/>
                  </a:lnSpc>
                </a:pPr>
                <a:endParaRPr lang="en-US" altLang="en-US" sz="900" dirty="0" smtClean="0">
                  <a:solidFill>
                    <a:srgbClr val="002050"/>
                  </a:solidFill>
                  <a:latin typeface="Segoe UI" panose="020B0502040204020203" pitchFamily="34" charset="0"/>
                </a:endParaRPr>
              </a:p>
              <a:p>
                <a:pPr defTabSz="914400">
                  <a:lnSpc>
                    <a:spcPct val="130000"/>
                  </a:lnSpc>
                </a:pPr>
                <a:r>
                  <a:rPr lang="en-US" altLang="en-US" sz="900" dirty="0" smtClean="0">
                    <a:solidFill>
                      <a:srgbClr val="002050"/>
                    </a:solidFill>
                    <a:latin typeface="Segoe UI" panose="020B0502040204020203" pitchFamily="34" charset="0"/>
                  </a:rPr>
                  <a:t>than </a:t>
                </a:r>
                <a:r>
                  <a:rPr lang="en-US" altLang="en-US" sz="900" dirty="0">
                    <a:solidFill>
                      <a:srgbClr val="002050"/>
                    </a:solidFill>
                    <a:latin typeface="Segoe UI" panose="020B0502040204020203" pitchFamily="34" charset="0"/>
                  </a:rPr>
                  <a:t>if </a:t>
                </a:r>
                <a:r>
                  <a:rPr lang="en-US" altLang="en-US" sz="900" dirty="0" smtClean="0">
                    <a:solidFill>
                      <a:srgbClr val="002050"/>
                    </a:solidFill>
                    <a:latin typeface="Segoe UI" panose="020B0502040204020203" pitchFamily="34" charset="0"/>
                  </a:rPr>
                  <a:t>the same bug was </a:t>
                </a:r>
                <a:r>
                  <a:rPr lang="en-US" altLang="en-US" sz="900" spc="-20" dirty="0" smtClean="0">
                    <a:solidFill>
                      <a:srgbClr val="002050"/>
                    </a:solidFill>
                    <a:latin typeface="Segoe UI" panose="020B0502040204020203" pitchFamily="34" charset="0"/>
                  </a:rPr>
                  <a:t>found </a:t>
                </a:r>
                <a:r>
                  <a:rPr lang="en-US" altLang="en-US" sz="900" spc="-20" dirty="0">
                    <a:solidFill>
                      <a:srgbClr val="002050"/>
                    </a:solidFill>
                    <a:latin typeface="Segoe UI" panose="020B0502040204020203" pitchFamily="34" charset="0"/>
                  </a:rPr>
                  <a:t>earlier in the development </a:t>
                </a:r>
                <a:r>
                  <a:rPr lang="en-US" altLang="en-US" sz="900" dirty="0">
                    <a:solidFill>
                      <a:srgbClr val="002050"/>
                    </a:solidFill>
                    <a:latin typeface="Segoe UI" panose="020B0502040204020203" pitchFamily="34" charset="0"/>
                  </a:rPr>
                  <a:t>cycle</a:t>
                </a:r>
              </a:p>
            </p:txBody>
          </p:sp>
          <p:sp>
            <p:nvSpPr>
              <p:cNvPr id="672" name="Rectangle 671"/>
              <p:cNvSpPr/>
              <p:nvPr/>
            </p:nvSpPr>
            <p:spPr>
              <a:xfrm>
                <a:off x="10816018" y="6031366"/>
                <a:ext cx="1382449" cy="400110"/>
              </a:xfrm>
              <a:prstGeom prst="rect">
                <a:avLst/>
              </a:prstGeom>
            </p:spPr>
            <p:txBody>
              <a:bodyPr wrap="square" anchor="b">
                <a:spAutoFit/>
              </a:bodyPr>
              <a:lstStyle/>
              <a:p>
                <a:r>
                  <a:rPr lang="en-US" altLang="en-US" sz="2000" spc="10" dirty="0" smtClean="0">
                    <a:solidFill>
                      <a:srgbClr val="FF0000"/>
                    </a:solidFill>
                  </a:rPr>
                  <a:t>100x more</a:t>
                </a:r>
                <a:endParaRPr lang="en-US" sz="2000" spc="10" dirty="0">
                  <a:solidFill>
                    <a:srgbClr val="FF0000"/>
                  </a:solidFill>
                </a:endParaRPr>
              </a:p>
            </p:txBody>
          </p:sp>
        </p:grpSp>
      </p:grpSp>
      <p:grpSp>
        <p:nvGrpSpPr>
          <p:cNvPr id="58" name="Group 57"/>
          <p:cNvGrpSpPr/>
          <p:nvPr/>
        </p:nvGrpSpPr>
        <p:grpSpPr>
          <a:xfrm>
            <a:off x="3824287" y="4405312"/>
            <a:ext cx="1965775" cy="941348"/>
            <a:chOff x="3824287" y="4405312"/>
            <a:chExt cx="1965775" cy="941348"/>
          </a:xfrm>
        </p:grpSpPr>
        <p:sp>
          <p:nvSpPr>
            <p:cNvPr id="422" name="Rectangle 3290"/>
            <p:cNvSpPr>
              <a:spLocks noChangeArrowheads="1"/>
            </p:cNvSpPr>
            <p:nvPr/>
          </p:nvSpPr>
          <p:spPr bwMode="auto">
            <a:xfrm>
              <a:off x="4922837" y="4792662"/>
              <a:ext cx="86722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IT decision</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makers</a:t>
              </a:r>
              <a:r>
                <a:rPr lang="en-US" altLang="en-US" sz="900" dirty="0" smtClean="0">
                  <a:solidFill>
                    <a:srgbClr val="002050"/>
                  </a:solidFill>
                  <a:latin typeface="Segoe UI" panose="020B0502040204020203" pitchFamily="34" charset="0"/>
                </a:rPr>
                <a:t> is still</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unfamiliar with</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the term DevOps</a:t>
              </a:r>
              <a:endParaRPr lang="en-US" altLang="en-US" dirty="0" smtClean="0">
                <a:solidFill>
                  <a:srgbClr val="505050"/>
                </a:solidFill>
                <a:latin typeface="Segoe UI" panose="020B0502040204020203" pitchFamily="34" charset="0"/>
              </a:endParaRPr>
            </a:p>
          </p:txBody>
        </p:sp>
        <p:grpSp>
          <p:nvGrpSpPr>
            <p:cNvPr id="53" name="Group 52"/>
            <p:cNvGrpSpPr/>
            <p:nvPr/>
          </p:nvGrpSpPr>
          <p:grpSpPr>
            <a:xfrm>
              <a:off x="3824287" y="4405312"/>
              <a:ext cx="1022350" cy="692150"/>
              <a:chOff x="3824287" y="4405312"/>
              <a:chExt cx="1022350" cy="692150"/>
            </a:xfrm>
          </p:grpSpPr>
          <p:sp>
            <p:nvSpPr>
              <p:cNvPr id="423"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4"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7" name="Rectangle 3300"/>
              <p:cNvSpPr>
                <a:spLocks noChangeArrowheads="1"/>
              </p:cNvSpPr>
              <p:nvPr/>
            </p:nvSpPr>
            <p:spPr bwMode="auto">
              <a:xfrm>
                <a:off x="4488092" y="4511955"/>
                <a:ext cx="1490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smtClean="0">
                    <a:solidFill>
                      <a:srgbClr val="FFFFFF"/>
                    </a:solidFill>
                    <a:latin typeface="Segoe UI Semilight" panose="020B0402040204020203" pitchFamily="34" charset="0"/>
                  </a:rPr>
                  <a:t>6</a:t>
                </a:r>
                <a:endParaRPr lang="en-US" altLang="en-US" dirty="0" smtClean="0">
                  <a:solidFill>
                    <a:srgbClr val="505050"/>
                  </a:solidFill>
                  <a:latin typeface="Segoe UI" panose="020B0502040204020203" pitchFamily="34" charset="0"/>
                </a:endParaRPr>
              </a:p>
            </p:txBody>
          </p:sp>
          <p:sp>
            <p:nvSpPr>
              <p:cNvPr id="330" name="Rectangle 3299"/>
              <p:cNvSpPr>
                <a:spLocks noChangeArrowheads="1"/>
              </p:cNvSpPr>
              <p:nvPr/>
            </p:nvSpPr>
            <p:spPr bwMode="auto">
              <a:xfrm>
                <a:off x="3845239" y="4511955"/>
                <a:ext cx="46326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smtClean="0">
                    <a:solidFill>
                      <a:srgbClr val="FFFFFF"/>
                    </a:solidFill>
                    <a:latin typeface="Segoe UI Light" panose="020B0502040204020203" pitchFamily="34" charset="0"/>
                  </a:rPr>
                  <a:t> 1 in</a:t>
                </a:r>
                <a:endParaRPr lang="en-US" altLang="en-US" dirty="0" smtClean="0">
                  <a:solidFill>
                    <a:srgbClr val="505050"/>
                  </a:solidFill>
                  <a:latin typeface="Segoe UI" panose="020B0502040204020203" pitchFamily="34" charset="0"/>
                </a:endParaRPr>
              </a:p>
            </p:txBody>
          </p:sp>
        </p:grpSp>
      </p:grpSp>
      <p:pic>
        <p:nvPicPr>
          <p:cNvPr id="579" name="Picture 578"/>
          <p:cNvPicPr>
            <a:picLocks noChangeAspect="1"/>
          </p:cNvPicPr>
          <p:nvPr/>
        </p:nvPicPr>
        <p:blipFill>
          <a:blip r:embed="rId5"/>
          <a:stretch>
            <a:fillRect/>
          </a:stretch>
        </p:blipFill>
        <p:spPr>
          <a:xfrm>
            <a:off x="7688266" y="1820862"/>
            <a:ext cx="1114420" cy="604521"/>
          </a:xfrm>
          <a:prstGeom prst="rect">
            <a:avLst/>
          </a:prstGeom>
        </p:spPr>
      </p:pic>
      <p:grpSp>
        <p:nvGrpSpPr>
          <p:cNvPr id="59" name="Group 58"/>
          <p:cNvGrpSpPr/>
          <p:nvPr/>
        </p:nvGrpSpPr>
        <p:grpSpPr>
          <a:xfrm>
            <a:off x="6980237" y="1058862"/>
            <a:ext cx="2663031" cy="608745"/>
            <a:chOff x="6600092" y="1058862"/>
            <a:chExt cx="2663031" cy="608745"/>
          </a:xfrm>
        </p:grpSpPr>
        <p:grpSp>
          <p:nvGrpSpPr>
            <p:cNvPr id="7" name="Group 6"/>
            <p:cNvGrpSpPr/>
            <p:nvPr/>
          </p:nvGrpSpPr>
          <p:grpSpPr>
            <a:xfrm>
              <a:off x="6600092" y="1058862"/>
              <a:ext cx="608745" cy="608745"/>
              <a:chOff x="7777955" y="466725"/>
              <a:chExt cx="608745" cy="608745"/>
            </a:xfrm>
          </p:grpSpPr>
          <p:sp>
            <p:nvSpPr>
              <p:cNvPr id="2" name="Oval 1"/>
              <p:cNvSpPr/>
              <p:nvPr/>
            </p:nvSpPr>
            <p:spPr bwMode="auto">
              <a:xfrm>
                <a:off x="7777955" y="466725"/>
                <a:ext cx="608745" cy="608745"/>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840660" y="586431"/>
                <a:ext cx="483334" cy="369332"/>
                <a:chOff x="7858948" y="601662"/>
                <a:chExt cx="483334" cy="369332"/>
              </a:xfrm>
            </p:grpSpPr>
            <p:sp>
              <p:nvSpPr>
                <p:cNvPr id="321" name="Rectangle 3458"/>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dirty="0">
                      <a:solidFill>
                        <a:srgbClr val="FFFFFF"/>
                      </a:solidFill>
                      <a:latin typeface="Segoe UI Light" panose="020B0502040204020203" pitchFamily="34" charset="0"/>
                    </a:rPr>
                    <a:t>4</a:t>
                  </a:r>
                  <a:r>
                    <a:rPr lang="en-US" altLang="en-US" sz="2400" dirty="0" smtClean="0">
                      <a:solidFill>
                        <a:srgbClr val="FFFFFF"/>
                      </a:solidFill>
                      <a:latin typeface="Segoe UI Light" panose="020B0502040204020203" pitchFamily="34" charset="0"/>
                    </a:rPr>
                    <a:t>0</a:t>
                  </a:r>
                  <a:endParaRPr lang="en-US" altLang="en-US" sz="2400" dirty="0" smtClean="0">
                    <a:solidFill>
                      <a:srgbClr val="FFFFFF"/>
                    </a:solidFill>
                    <a:latin typeface="Segoe UI" panose="020B0502040204020203" pitchFamily="34" charset="0"/>
                  </a:endParaRPr>
                </a:p>
              </p:txBody>
            </p:sp>
            <p:sp>
              <p:nvSpPr>
                <p:cNvPr id="32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dirty="0" smtClean="0">
                      <a:solidFill>
                        <a:srgbClr val="FFFFFF"/>
                      </a:solidFill>
                      <a:latin typeface="Segoe UI Light" panose="020B0502040204020203" pitchFamily="34" charset="0"/>
                    </a:rPr>
                    <a:t>%</a:t>
                  </a:r>
                  <a:endParaRPr lang="en-US" altLang="en-US" sz="1600" dirty="0" smtClean="0">
                    <a:solidFill>
                      <a:srgbClr val="FFFFFF"/>
                    </a:solidFill>
                    <a:latin typeface="Segoe UI" panose="020B0502040204020203" pitchFamily="34" charset="0"/>
                  </a:endParaRPr>
                </a:p>
              </p:txBody>
            </p:sp>
          </p:grpSp>
        </p:grpSp>
        <p:sp>
          <p:nvSpPr>
            <p:cNvPr id="323" name="Rectangle 3460"/>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of </a:t>
              </a:r>
              <a:r>
                <a:rPr lang="en-US" altLang="en-US" sz="900" dirty="0">
                  <a:solidFill>
                    <a:srgbClr val="002050"/>
                  </a:solidFill>
                  <a:latin typeface="Segoe UI" panose="020B0502040204020203" pitchFamily="34" charset="0"/>
                </a:rPr>
                <a:t>implementations end up </a:t>
              </a:r>
              <a:r>
                <a:rPr lang="en-US" altLang="en-US" sz="900" b="1" dirty="0">
                  <a:solidFill>
                    <a:srgbClr val="002050"/>
                  </a:solidFill>
                  <a:latin typeface="Segoe UI" panose="020B0502040204020203" pitchFamily="34" charset="0"/>
                </a:rPr>
                <a:t>getting reworked</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because they </a:t>
              </a:r>
              <a:r>
                <a:rPr lang="en-US" altLang="en-US" sz="900" dirty="0">
                  <a:solidFill>
                    <a:srgbClr val="002050"/>
                  </a:solidFill>
                  <a:latin typeface="Segoe UI" panose="020B0502040204020203" pitchFamily="34" charset="0"/>
                </a:rPr>
                <a:t>don’t meet the users’ original </a:t>
              </a:r>
              <a:r>
                <a:rPr lang="en-US" altLang="en-US" sz="900" dirty="0" smtClean="0">
                  <a:solidFill>
                    <a:srgbClr val="002050"/>
                  </a:solidFill>
                  <a:latin typeface="Segoe UI" panose="020B0502040204020203" pitchFamily="34" charset="0"/>
                </a:rPr>
                <a:t>requirements</a:t>
              </a:r>
              <a:endParaRPr lang="en-US" altLang="en-US" sz="900" dirty="0">
                <a:solidFill>
                  <a:srgbClr val="002050"/>
                </a:solidFill>
                <a:latin typeface="Segoe UI" panose="020B0502040204020203" pitchFamily="34" charset="0"/>
              </a:endParaRPr>
            </a:p>
          </p:txBody>
        </p:sp>
      </p:grpSp>
      <p:grpSp>
        <p:nvGrpSpPr>
          <p:cNvPr id="60" name="Group 59"/>
          <p:cNvGrpSpPr/>
          <p:nvPr/>
        </p:nvGrpSpPr>
        <p:grpSpPr>
          <a:xfrm>
            <a:off x="4313237" y="1668462"/>
            <a:ext cx="2913063" cy="608745"/>
            <a:chOff x="4084637" y="1423316"/>
            <a:chExt cx="2913063" cy="608745"/>
          </a:xfrm>
        </p:grpSpPr>
        <p:sp>
          <p:nvSpPr>
            <p:cNvPr id="590" name="Rectangle 3696"/>
            <p:cNvSpPr>
              <a:spLocks noChangeArrowheads="1"/>
            </p:cNvSpPr>
            <p:nvPr/>
          </p:nvSpPr>
          <p:spPr bwMode="auto">
            <a:xfrm>
              <a:off x="4768850" y="1478388"/>
              <a:ext cx="2228850" cy="493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of </a:t>
              </a:r>
              <a:r>
                <a:rPr lang="en-US" altLang="en-US" sz="900" dirty="0">
                  <a:solidFill>
                    <a:srgbClr val="002050"/>
                  </a:solidFill>
                  <a:latin typeface="Segoe UI" panose="020B0502040204020203" pitchFamily="34" charset="0"/>
                </a:rPr>
                <a:t>development budgets for </a:t>
              </a:r>
              <a:r>
                <a:rPr lang="en-US" altLang="en-US" sz="900" dirty="0" smtClean="0">
                  <a:solidFill>
                    <a:srgbClr val="002050"/>
                  </a:solidFill>
                  <a:latin typeface="Segoe UI" panose="020B0502040204020203" pitchFamily="34" charset="0"/>
                </a:rPr>
                <a:t>software, IT </a:t>
              </a:r>
              <a:r>
                <a:rPr lang="en-US" altLang="en-US" sz="900" dirty="0">
                  <a:solidFill>
                    <a:srgbClr val="002050"/>
                  </a:solidFill>
                  <a:latin typeface="Segoe UI" panose="020B0502040204020203" pitchFamily="34" charset="0"/>
                </a:rPr>
                <a:t>staff and external professional services </a:t>
              </a:r>
              <a:r>
                <a:rPr lang="en-US" altLang="en-US" sz="900" dirty="0" smtClean="0">
                  <a:solidFill>
                    <a:srgbClr val="002050"/>
                  </a:solidFill>
                  <a:latin typeface="Segoe UI" panose="020B0502040204020203" pitchFamily="34" charset="0"/>
                </a:rPr>
                <a:t>will </a:t>
              </a:r>
              <a:r>
                <a:rPr lang="en-US" altLang="en-US" sz="900" dirty="0">
                  <a:solidFill>
                    <a:srgbClr val="002050"/>
                  </a:solidFill>
                  <a:latin typeface="Segoe UI" panose="020B0502040204020203" pitchFamily="34" charset="0"/>
                </a:rPr>
                <a:t>be consumed by </a:t>
              </a:r>
              <a:r>
                <a:rPr lang="en-US" altLang="en-US" sz="900" b="1" dirty="0">
                  <a:solidFill>
                    <a:srgbClr val="002050"/>
                  </a:solidFill>
                  <a:latin typeface="Segoe UI" panose="020B0502040204020203" pitchFamily="34" charset="0"/>
                </a:rPr>
                <a:t>poor requirements</a:t>
              </a:r>
            </a:p>
          </p:txBody>
        </p:sp>
        <p:grpSp>
          <p:nvGrpSpPr>
            <p:cNvPr id="688" name="Group 687"/>
            <p:cNvGrpSpPr/>
            <p:nvPr/>
          </p:nvGrpSpPr>
          <p:grpSpPr>
            <a:xfrm>
              <a:off x="4084637" y="1423316"/>
              <a:ext cx="608745" cy="608745"/>
              <a:chOff x="7777955" y="466725"/>
              <a:chExt cx="608745" cy="608745"/>
            </a:xfrm>
          </p:grpSpPr>
          <p:sp>
            <p:nvSpPr>
              <p:cNvPr id="689" name="Oval 688"/>
              <p:cNvSpPr/>
              <p:nvPr/>
            </p:nvSpPr>
            <p:spPr bwMode="auto">
              <a:xfrm>
                <a:off x="7777955" y="466725"/>
                <a:ext cx="608745" cy="608745"/>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0" name="Group 689"/>
              <p:cNvGrpSpPr/>
              <p:nvPr/>
            </p:nvGrpSpPr>
            <p:grpSpPr>
              <a:xfrm>
                <a:off x="7885590" y="586431"/>
                <a:ext cx="438404" cy="369332"/>
                <a:chOff x="7903878" y="601662"/>
                <a:chExt cx="438404" cy="369332"/>
              </a:xfrm>
            </p:grpSpPr>
            <p:sp>
              <p:nvSpPr>
                <p:cNvPr id="691" name="Rectangle 3458"/>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dirty="0" smtClean="0">
                      <a:solidFill>
                        <a:srgbClr val="FFFFFF"/>
                      </a:solidFill>
                      <a:latin typeface="Segoe UI Light" panose="020B0502040204020203" pitchFamily="34" charset="0"/>
                    </a:rPr>
                    <a:t>4</a:t>
                  </a:r>
                  <a:r>
                    <a:rPr lang="en-US" altLang="en-US" sz="2400" dirty="0">
                      <a:solidFill>
                        <a:srgbClr val="FFFFFF"/>
                      </a:solidFill>
                      <a:latin typeface="Segoe UI Light" panose="020B0502040204020203" pitchFamily="34" charset="0"/>
                    </a:rPr>
                    <a:t>1</a:t>
                  </a:r>
                  <a:endParaRPr lang="en-US" altLang="en-US" sz="2400" dirty="0" smtClean="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dirty="0" smtClean="0">
                      <a:solidFill>
                        <a:srgbClr val="FFFFFF"/>
                      </a:solidFill>
                      <a:latin typeface="Segoe UI Light" panose="020B0502040204020203" pitchFamily="34" charset="0"/>
                    </a:rPr>
                    <a:t>%</a:t>
                  </a:r>
                  <a:endParaRPr lang="en-US" altLang="en-US" sz="1600" dirty="0" smtClean="0">
                    <a:solidFill>
                      <a:srgbClr val="FFFFFF"/>
                    </a:solidFill>
                    <a:latin typeface="Segoe UI" panose="020B0502040204020203" pitchFamily="34" charset="0"/>
                  </a:endParaRPr>
                </a:p>
              </p:txBody>
            </p:sp>
          </p:grpSp>
        </p:grpSp>
      </p:grpSp>
      <p:sp>
        <p:nvSpPr>
          <p:cNvPr id="3" name="Title 2"/>
          <p:cNvSpPr>
            <a:spLocks noGrp="1"/>
          </p:cNvSpPr>
          <p:nvPr>
            <p:ph type="title"/>
          </p:nvPr>
        </p:nvSpPr>
        <p:spPr/>
        <p:txBody>
          <a:bodyPr/>
          <a:lstStyle/>
          <a:p>
            <a:r>
              <a:rPr lang="en-US" dirty="0" smtClean="0">
                <a:gradFill>
                  <a:gsLst>
                    <a:gs pos="0">
                      <a:schemeClr val="tx2"/>
                    </a:gs>
                    <a:gs pos="100000">
                      <a:schemeClr val="tx2"/>
                    </a:gs>
                  </a:gsLst>
                  <a:lin ang="5400000" scaled="1"/>
                </a:gradFill>
              </a:rPr>
              <a:t>The consequences of inefficiency</a:t>
            </a:r>
            <a:endParaRPr lang="en-US" dirty="0">
              <a:gradFill>
                <a:gsLst>
                  <a:gs pos="0">
                    <a:schemeClr val="tx2"/>
                  </a:gs>
                  <a:gs pos="100000">
                    <a:schemeClr val="tx2"/>
                  </a:gs>
                </a:gsLst>
                <a:lin ang="5400000" scaled="1"/>
              </a:gradFill>
            </a:endParaRPr>
          </a:p>
        </p:txBody>
      </p:sp>
      <p:sp>
        <p:nvSpPr>
          <p:cNvPr id="128" name="Freeform 3342"/>
          <p:cNvSpPr>
            <a:spLocks/>
          </p:cNvSpPr>
          <p:nvPr/>
        </p:nvSpPr>
        <p:spPr bwMode="auto">
          <a:xfrm>
            <a:off x="5737225" y="2789237"/>
            <a:ext cx="3175"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28" name="Group 27"/>
          <p:cNvGrpSpPr/>
          <p:nvPr/>
        </p:nvGrpSpPr>
        <p:grpSpPr>
          <a:xfrm>
            <a:off x="8939214" y="730250"/>
            <a:ext cx="3375023" cy="1243012"/>
            <a:chOff x="8939214" y="730250"/>
            <a:chExt cx="3375023" cy="1243012"/>
          </a:xfrm>
        </p:grpSpPr>
        <p:grpSp>
          <p:nvGrpSpPr>
            <p:cNvPr id="14" name="Group 13"/>
            <p:cNvGrpSpPr/>
            <p:nvPr/>
          </p:nvGrpSpPr>
          <p:grpSpPr>
            <a:xfrm>
              <a:off x="9928226" y="730250"/>
              <a:ext cx="2386011" cy="1243012"/>
              <a:chOff x="9928226" y="730250"/>
              <a:chExt cx="2386011" cy="1243012"/>
            </a:xfrm>
          </p:grpSpPr>
          <p:sp>
            <p:nvSpPr>
              <p:cNvPr id="159"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0"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1"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2"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3"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4"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5"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6"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7"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8"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9"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0"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1"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2"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3"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4"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5"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6"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7"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8"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9"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0"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1"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2"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3"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4"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5"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6"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8"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a:extLst/>
            </p:spPr>
            <p:txBody>
              <a:bodyPr vert="horz" wrap="square" lIns="91440" tIns="45720" rIns="91440" bIns="45720" numCol="1" anchor="b" anchorCtr="0" compatLnSpc="1">
                <a:prstTxWarp prst="textNoShape">
                  <a:avLst/>
                </a:prstTxWarp>
              </a:bodyPr>
              <a:lstStyle/>
              <a:p>
                <a:pPr algn="r" defTabSz="914400"/>
                <a:r>
                  <a:rPr lang="en-US" altLang="en-US" sz="900" b="1" dirty="0">
                    <a:solidFill>
                      <a:srgbClr val="FFFFFF"/>
                    </a:solidFill>
                  </a:rPr>
                  <a:t>IT drives business</a:t>
                </a:r>
              </a:p>
              <a:p>
                <a:pPr algn="r" defTabSz="914400"/>
                <a:r>
                  <a:rPr lang="en-US" altLang="en-US" sz="900" b="1" spc="20" dirty="0">
                    <a:solidFill>
                      <a:srgbClr val="FFFFFF"/>
                    </a:solidFill>
                  </a:rPr>
                  <a:t>s</a:t>
                </a:r>
                <a:r>
                  <a:rPr lang="en-US" altLang="en-US" sz="900" b="1" spc="20" dirty="0" smtClean="0">
                    <a:solidFill>
                      <a:srgbClr val="FFFFFF"/>
                    </a:solidFill>
                  </a:rPr>
                  <a:t>uccess!</a:t>
                </a:r>
                <a:endParaRPr lang="en-US" altLang="en-US" spc="20" dirty="0">
                  <a:solidFill>
                    <a:srgbClr val="505050"/>
                  </a:solidFill>
                </a:endParaRPr>
              </a:p>
            </p:txBody>
          </p:sp>
          <p:sp>
            <p:nvSpPr>
              <p:cNvPr id="190" name="Rectangle 3408"/>
              <p:cNvSpPr>
                <a:spLocks noChangeArrowheads="1"/>
              </p:cNvSpPr>
              <p:nvPr/>
            </p:nvSpPr>
            <p:spPr bwMode="auto">
              <a:xfrm>
                <a:off x="11068860" y="1142265"/>
                <a:ext cx="12453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smtClean="0">
                    <a:solidFill>
                      <a:srgbClr val="002050"/>
                    </a:solidFill>
                    <a:latin typeface="Segoe UI" panose="020B0502040204020203" pitchFamily="34" charset="0"/>
                  </a:rPr>
                  <a:t>High </a:t>
                </a:r>
                <a:r>
                  <a:rPr lang="en-US" altLang="en-US" sz="900" b="1" dirty="0">
                    <a:solidFill>
                      <a:srgbClr val="002050"/>
                    </a:solidFill>
                    <a:latin typeface="Segoe UI" panose="020B0502040204020203" pitchFamily="34" charset="0"/>
                  </a:rPr>
                  <a:t>IT performance</a:t>
                </a:r>
                <a:r>
                  <a:rPr lang="en-US" altLang="en-US" sz="900" dirty="0">
                    <a:solidFill>
                      <a:srgbClr val="002050"/>
                    </a:solidFill>
                    <a:latin typeface="Segoe UI" panose="020B0502040204020203" pitchFamily="34" charset="0"/>
                  </a:rPr>
                  <a:t> correlates with strong business </a:t>
                </a:r>
                <a:r>
                  <a:rPr lang="en-US" altLang="en-US" sz="900" dirty="0" smtClean="0">
                    <a:solidFill>
                      <a:srgbClr val="002050"/>
                    </a:solidFill>
                    <a:latin typeface="Segoe UI" panose="020B0502040204020203" pitchFamily="34" charset="0"/>
                  </a:rPr>
                  <a:t>performance,</a:t>
                </a:r>
                <a:r>
                  <a:rPr lang="en-US" altLang="en-US" sz="900" dirty="0">
                    <a:solidFill>
                      <a:srgbClr val="002050"/>
                    </a:solidFill>
                    <a:latin typeface="Segoe UI" panose="020B0502040204020203" pitchFamily="34" charset="0"/>
                  </a:rPr>
                  <a:t/>
                </a:r>
                <a:br>
                  <a:rPr lang="en-US" altLang="en-US" sz="900" dirty="0">
                    <a:solidFill>
                      <a:srgbClr val="002050"/>
                    </a:solidFill>
                    <a:latin typeface="Segoe UI" panose="020B0502040204020203" pitchFamily="34" charset="0"/>
                  </a:rPr>
                </a:br>
                <a:r>
                  <a:rPr lang="en-US" altLang="en-US" sz="900" spc="-30" dirty="0" smtClean="0">
                    <a:solidFill>
                      <a:srgbClr val="002050"/>
                    </a:solidFill>
                    <a:latin typeface="Segoe UI" panose="020B0502040204020203" pitchFamily="34" charset="0"/>
                  </a:rPr>
                  <a:t>helps boost productivity,</a:t>
                </a:r>
                <a:r>
                  <a:rPr lang="en-US" altLang="en-US" sz="900" dirty="0">
                    <a:solidFill>
                      <a:srgbClr val="002050"/>
                    </a:solidFill>
                    <a:latin typeface="Segoe UI" panose="020B0502040204020203" pitchFamily="34" charset="0"/>
                  </a:rPr>
                  <a:t/>
                </a:r>
                <a:br>
                  <a:rPr lang="en-US" altLang="en-US" sz="900" dirty="0">
                    <a:solidFill>
                      <a:srgbClr val="002050"/>
                    </a:solidFill>
                    <a:latin typeface="Segoe UI" panose="020B0502040204020203" pitchFamily="34" charset="0"/>
                  </a:rPr>
                </a:br>
                <a:r>
                  <a:rPr lang="en-US" altLang="en-US" sz="900" spc="-20" dirty="0" smtClean="0">
                    <a:solidFill>
                      <a:srgbClr val="002050"/>
                    </a:solidFill>
                    <a:latin typeface="Segoe UI" panose="020B0502040204020203" pitchFamily="34" charset="0"/>
                  </a:rPr>
                  <a:t>market share and profit.</a:t>
                </a:r>
                <a:endParaRPr lang="en-US" altLang="en-US" spc="-20" dirty="0" smtClean="0">
                  <a:solidFill>
                    <a:srgbClr val="505050"/>
                  </a:solidFill>
                  <a:latin typeface="Segoe UI" panose="020B0502040204020203" pitchFamily="34" charset="0"/>
                </a:endParaRPr>
              </a:p>
            </p:txBody>
          </p:sp>
        </p:grpSp>
        <p:sp>
          <p:nvSpPr>
            <p:cNvPr id="187"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50" name="Group 49"/>
          <p:cNvGrpSpPr/>
          <p:nvPr/>
        </p:nvGrpSpPr>
        <p:grpSpPr>
          <a:xfrm>
            <a:off x="4408847" y="5326062"/>
            <a:ext cx="3618780" cy="1250950"/>
            <a:chOff x="4408847" y="5326062"/>
            <a:chExt cx="3618780" cy="1250950"/>
          </a:xfrm>
        </p:grpSpPr>
        <p:sp>
          <p:nvSpPr>
            <p:cNvPr id="434" name="Rectangle 3725"/>
            <p:cNvSpPr>
              <a:spLocks noChangeArrowheads="1"/>
            </p:cNvSpPr>
            <p:nvPr/>
          </p:nvSpPr>
          <p:spPr bwMode="auto">
            <a:xfrm>
              <a:off x="4408847" y="6143794"/>
              <a:ext cx="1205458"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Responding to</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ongoing needs for</a:t>
              </a:r>
              <a:br>
                <a:rPr lang="en-US" altLang="en-US" sz="900"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efficiency and growth</a:t>
              </a:r>
              <a:endParaRPr lang="en-US" altLang="en-US" b="1" dirty="0" smtClean="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7" y="6282293"/>
              <a:ext cx="127599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Always keeping all</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systems</a:t>
              </a:r>
              <a:r>
                <a:rPr lang="en-US" altLang="en-US" sz="900" dirty="0">
                  <a:solidFill>
                    <a:srgbClr val="002050"/>
                  </a:solidFill>
                  <a:latin typeface="Segoe UI" panose="020B0502040204020203" pitchFamily="34" charset="0"/>
                </a:rPr>
                <a:t> </a:t>
              </a:r>
              <a:r>
                <a:rPr lang="en-US" altLang="en-US" sz="900" b="1" dirty="0" smtClean="0">
                  <a:solidFill>
                    <a:srgbClr val="002050"/>
                  </a:solidFill>
                  <a:latin typeface="Segoe UI" panose="020B0502040204020203" pitchFamily="34" charset="0"/>
                </a:rPr>
                <a:t>safe and secure</a:t>
              </a:r>
              <a:endParaRPr lang="en-US" altLang="en-US" b="1" dirty="0" smtClean="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471" name="Rectangle 3776"/>
              <p:cNvSpPr>
                <a:spLocks noChangeArrowheads="1"/>
              </p:cNvSpPr>
              <p:nvPr/>
            </p:nvSpPr>
            <p:spPr bwMode="auto">
              <a:xfrm>
                <a:off x="5906686" y="6320450"/>
                <a:ext cx="613951"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dirty="0" smtClean="0">
                    <a:solidFill>
                      <a:srgbClr val="FFFFFF"/>
                    </a:solidFill>
                    <a:latin typeface="Segoe UI" panose="020B0502040204020203" pitchFamily="34" charset="0"/>
                  </a:rPr>
                  <a:t>dual goals</a:t>
                </a:r>
                <a:endParaRPr lang="en-US" altLang="en-US" dirty="0" smtClean="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8"/>
          <a:stretch>
            <a:fillRect/>
          </a:stretch>
        </p:blipFill>
        <p:spPr>
          <a:xfrm>
            <a:off x="3475037" y="3125079"/>
            <a:ext cx="1989008" cy="1057983"/>
          </a:xfrm>
          <a:prstGeom prst="rect">
            <a:avLst/>
          </a:prstGeom>
        </p:spPr>
      </p:pic>
      <p:pic>
        <p:nvPicPr>
          <p:cNvPr id="687" name="Picture 686"/>
          <p:cNvPicPr>
            <a:picLocks noChangeAspect="1"/>
          </p:cNvPicPr>
          <p:nvPr/>
        </p:nvPicPr>
        <p:blipFill>
          <a:blip r:embed="rId5"/>
          <a:stretch>
            <a:fillRect/>
          </a:stretch>
        </p:blipFill>
        <p:spPr>
          <a:xfrm>
            <a:off x="7251421" y="3114919"/>
            <a:ext cx="1576485" cy="855170"/>
          </a:xfrm>
          <a:prstGeom prst="rect">
            <a:avLst/>
          </a:prstGeom>
        </p:spPr>
      </p:pic>
      <p:grpSp>
        <p:nvGrpSpPr>
          <p:cNvPr id="69" name="Group 68"/>
          <p:cNvGrpSpPr/>
          <p:nvPr/>
        </p:nvGrpSpPr>
        <p:grpSpPr>
          <a:xfrm>
            <a:off x="7177087" y="1923733"/>
            <a:ext cx="1708150" cy="1152648"/>
            <a:chOff x="7177087" y="1923733"/>
            <a:chExt cx="1708150" cy="1152648"/>
          </a:xfrm>
        </p:grpSpPr>
        <p:grpSp>
          <p:nvGrpSpPr>
            <p:cNvPr id="66" name="Group 65"/>
            <p:cNvGrpSpPr/>
            <p:nvPr/>
          </p:nvGrpSpPr>
          <p:grpSpPr>
            <a:xfrm>
              <a:off x="7177087" y="1923733"/>
              <a:ext cx="1708150" cy="1152648"/>
              <a:chOff x="7177087" y="1923733"/>
              <a:chExt cx="1708150" cy="1152648"/>
            </a:xfrm>
          </p:grpSpPr>
          <p:grpSp>
            <p:nvGrpSpPr>
              <p:cNvPr id="32" name="Group 31"/>
              <p:cNvGrpSpPr/>
              <p:nvPr/>
            </p:nvGrpSpPr>
            <p:grpSpPr>
              <a:xfrm>
                <a:off x="7286624" y="1923733"/>
                <a:ext cx="1571626" cy="1152648"/>
                <a:chOff x="7286624" y="1923733"/>
                <a:chExt cx="1571626" cy="1152648"/>
              </a:xfrm>
            </p:grpSpPr>
            <p:sp>
              <p:nvSpPr>
                <p:cNvPr id="197" name="Freeform 3448"/>
                <p:cNvSpPr>
                  <a:spLocks/>
                </p:cNvSpPr>
                <p:nvPr/>
              </p:nvSpPr>
              <p:spPr bwMode="auto">
                <a:xfrm>
                  <a:off x="7599362" y="19237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98" name="Rectangle 3449"/>
                <p:cNvSpPr>
                  <a:spLocks noChangeArrowheads="1"/>
                </p:cNvSpPr>
                <p:nvPr/>
              </p:nvSpPr>
              <p:spPr bwMode="auto">
                <a:xfrm>
                  <a:off x="7286624" y="2577783"/>
                  <a:ext cx="157162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for </a:t>
                  </a:r>
                  <a:r>
                    <a:rPr lang="en-US" altLang="en-US" sz="900" dirty="0">
                      <a:solidFill>
                        <a:srgbClr val="002050"/>
                      </a:solidFill>
                      <a:latin typeface="Segoe UI" panose="020B0502040204020203" pitchFamily="34" charset="0"/>
                    </a:rPr>
                    <a:t>companies </a:t>
                  </a:r>
                  <a:r>
                    <a:rPr lang="en-US" altLang="en-US" sz="900" dirty="0" smtClean="0">
                      <a:solidFill>
                        <a:srgbClr val="002050"/>
                      </a:solidFill>
                      <a:latin typeface="Segoe UI" panose="020B0502040204020203" pitchFamily="34" charset="0"/>
                    </a:rPr>
                    <a:t>that </a:t>
                  </a:r>
                  <a:r>
                    <a:rPr lang="en-US" altLang="en-US" sz="900" dirty="0">
                      <a:solidFill>
                        <a:srgbClr val="002050"/>
                      </a:solidFill>
                      <a:latin typeface="Segoe UI" panose="020B0502040204020203" pitchFamily="34" charset="0"/>
                    </a:rPr>
                    <a:t>try</a:t>
                  </a:r>
                  <a:r>
                    <a:rPr lang="en-US" altLang="en-US" sz="900" spc="-40" dirty="0">
                      <a:solidFill>
                        <a:srgbClr val="002050"/>
                      </a:solidFill>
                      <a:latin typeface="Segoe UI" panose="020B0502040204020203" pitchFamily="34" charset="0"/>
                    </a:rPr>
                    <a:t> </a:t>
                  </a:r>
                  <a:r>
                    <a:rPr lang="en-US" altLang="en-US" sz="900" spc="-40" dirty="0" smtClean="0">
                      <a:solidFill>
                        <a:srgbClr val="002050"/>
                      </a:solidFill>
                      <a:latin typeface="Segoe UI" panose="020B0502040204020203" pitchFamily="34" charset="0"/>
                    </a:rPr>
                    <a:t>to </a:t>
                  </a:r>
                  <a:r>
                    <a:rPr lang="en-US" altLang="en-US" sz="900" spc="-40" dirty="0">
                      <a:solidFill>
                        <a:srgbClr val="002050"/>
                      </a:solidFill>
                      <a:latin typeface="Segoe UI" panose="020B0502040204020203" pitchFamily="34" charset="0"/>
                    </a:rPr>
                    <a:t>adapt their existing</a:t>
                  </a:r>
                  <a:r>
                    <a:rPr lang="en-US" altLang="en-US" sz="900" dirty="0">
                      <a:solidFill>
                        <a:srgbClr val="002050"/>
                      </a:solidFill>
                      <a:latin typeface="Segoe UI" panose="020B0502040204020203" pitchFamily="34" charset="0"/>
                    </a:rPr>
                    <a:t> </a:t>
                  </a:r>
                  <a:r>
                    <a:rPr lang="en-US" altLang="en-US" sz="900" spc="-40" dirty="0">
                      <a:solidFill>
                        <a:srgbClr val="002050"/>
                      </a:solidFill>
                      <a:latin typeface="Segoe UI" panose="020B0502040204020203" pitchFamily="34" charset="0"/>
                    </a:rPr>
                    <a:t>tools </a:t>
                  </a:r>
                  <a:r>
                    <a:rPr lang="en-US" altLang="en-US" sz="900" dirty="0">
                      <a:solidFill>
                        <a:srgbClr val="002050"/>
                      </a:solidFill>
                      <a:latin typeface="Segoe UI" panose="020B0502040204020203" pitchFamily="34" charset="0"/>
                    </a:rPr>
                    <a:t>for </a:t>
                  </a:r>
                  <a:r>
                    <a:rPr lang="en-US" altLang="en-US" sz="900" b="1" dirty="0">
                      <a:solidFill>
                        <a:srgbClr val="002050"/>
                      </a:solidFill>
                      <a:latin typeface="Segoe UI" panose="020B0502040204020203" pitchFamily="34" charset="0"/>
                    </a:rPr>
                    <a:t>DevOps </a:t>
                  </a:r>
                  <a:r>
                    <a:rPr lang="en-US" altLang="en-US" sz="900" b="1" dirty="0" smtClean="0">
                      <a:solidFill>
                        <a:srgbClr val="002050"/>
                      </a:solidFill>
                      <a:latin typeface="Segoe UI" panose="020B0502040204020203" pitchFamily="34" charset="0"/>
                    </a:rPr>
                    <a:t>practices</a:t>
                  </a:r>
                  <a:endParaRPr lang="en-US" altLang="en-US" b="1" dirty="0" smtClean="0">
                    <a:solidFill>
                      <a:srgbClr val="505050"/>
                    </a:solidFill>
                    <a:latin typeface="Segoe UI" panose="020B0502040204020203" pitchFamily="34" charset="0"/>
                  </a:endParaRPr>
                </a:p>
              </p:txBody>
            </p:sp>
            <p:sp>
              <p:nvSpPr>
                <p:cNvPr id="199" name="Freeform 3455"/>
                <p:cNvSpPr>
                  <a:spLocks/>
                </p:cNvSpPr>
                <p:nvPr/>
              </p:nvSpPr>
              <p:spPr bwMode="auto">
                <a:xfrm>
                  <a:off x="7413624" y="20904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00" name="Freeform 3456"/>
                <p:cNvSpPr>
                  <a:spLocks/>
                </p:cNvSpPr>
                <p:nvPr/>
              </p:nvSpPr>
              <p:spPr bwMode="auto">
                <a:xfrm>
                  <a:off x="7327899" y="19856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201" name="Freeform 3457"/>
              <p:cNvSpPr>
                <a:spLocks/>
              </p:cNvSpPr>
              <p:nvPr/>
            </p:nvSpPr>
            <p:spPr bwMode="auto">
              <a:xfrm>
                <a:off x="7177087" y="20761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202" name="Rectangle 3458"/>
            <p:cNvSpPr>
              <a:spLocks noChangeArrowheads="1"/>
            </p:cNvSpPr>
            <p:nvPr/>
          </p:nvSpPr>
          <p:spPr bwMode="auto">
            <a:xfrm>
              <a:off x="7254876" y="2206308"/>
              <a:ext cx="2372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FFFFFF"/>
                  </a:solidFill>
                  <a:latin typeface="Segoe UI Light" panose="020B0502040204020203" pitchFamily="34" charset="0"/>
                </a:rPr>
                <a:t>80</a:t>
              </a:r>
              <a:endParaRPr lang="en-US" altLang="en-US" dirty="0" smtClean="0">
                <a:solidFill>
                  <a:srgbClr val="505050"/>
                </a:solidFill>
                <a:latin typeface="Segoe UI" panose="020B0502040204020203" pitchFamily="34" charset="0"/>
              </a:endParaRPr>
            </a:p>
          </p:txBody>
        </p:sp>
        <p:sp>
          <p:nvSpPr>
            <p:cNvPr id="203" name="Rectangle 3459"/>
            <p:cNvSpPr>
              <a:spLocks noChangeArrowheads="1"/>
            </p:cNvSpPr>
            <p:nvPr/>
          </p:nvSpPr>
          <p:spPr bwMode="auto">
            <a:xfrm>
              <a:off x="7513636" y="2214563"/>
              <a:ext cx="14106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400" dirty="0" smtClean="0">
                  <a:solidFill>
                    <a:srgbClr val="FFFFFF"/>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204" name="Rectangle 3460"/>
            <p:cNvSpPr>
              <a:spLocks noChangeArrowheads="1"/>
            </p:cNvSpPr>
            <p:nvPr/>
          </p:nvSpPr>
          <p:spPr bwMode="auto">
            <a:xfrm>
              <a:off x="7704044" y="2285142"/>
              <a:ext cx="6652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FFFFFF"/>
                  </a:solidFill>
                  <a:latin typeface="Segoe UI" panose="020B0502040204020203" pitchFamily="34" charset="0"/>
                </a:rPr>
                <a:t>f</a:t>
              </a:r>
              <a:r>
                <a:rPr lang="en-US" altLang="en-US" sz="900" dirty="0" smtClean="0">
                  <a:solidFill>
                    <a:srgbClr val="FFFFFF"/>
                  </a:solidFill>
                  <a:latin typeface="Segoe UI" panose="020B0502040204020203" pitchFamily="34" charset="0"/>
                </a:rPr>
                <a:t>ailure rate …</a:t>
              </a:r>
              <a:endParaRPr lang="en-US" altLang="en-US" sz="900" dirty="0">
                <a:solidFill>
                  <a:srgbClr val="FFFFFF"/>
                </a:solidFill>
                <a:latin typeface="Segoe UI" panose="020B0502040204020203" pitchFamily="34" charset="0"/>
              </a:endParaRPr>
            </a:p>
          </p:txBody>
        </p:sp>
      </p:grpSp>
      <p:grpSp>
        <p:nvGrpSpPr>
          <p:cNvPr id="55" name="Group 54"/>
          <p:cNvGrpSpPr/>
          <p:nvPr/>
        </p:nvGrpSpPr>
        <p:grpSpPr>
          <a:xfrm>
            <a:off x="7104057" y="3648680"/>
            <a:ext cx="1731962" cy="1592263"/>
            <a:chOff x="7132637" y="3878262"/>
            <a:chExt cx="1731962" cy="1592263"/>
          </a:xfrm>
        </p:grpSpPr>
        <p:sp>
          <p:nvSpPr>
            <p:cNvPr id="473"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74" name="Rectangle 3528"/>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200" b="1" dirty="0" smtClean="0">
                  <a:solidFill>
                    <a:srgbClr val="FFFFFF"/>
                  </a:solidFill>
                  <a:latin typeface="Segoe UI Semibold" panose="020B0702040204020203" pitchFamily="34" charset="0"/>
                </a:rPr>
                <a:t>CIOs</a:t>
              </a:r>
              <a:endParaRPr lang="en-US" altLang="en-US" dirty="0" smtClean="0">
                <a:solidFill>
                  <a:srgbClr val="505050"/>
                </a:solidFill>
                <a:latin typeface="Segoe UI" panose="020B0502040204020203" pitchFamily="34" charset="0"/>
              </a:endParaRPr>
            </a:p>
          </p:txBody>
        </p:sp>
        <p:sp>
          <p:nvSpPr>
            <p:cNvPr id="475" name="Rectangle 3529"/>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FFFFFF"/>
                  </a:solidFill>
                  <a:latin typeface="Segoe UI Light" panose="020B0502040204020203" pitchFamily="34" charset="0"/>
                </a:rPr>
                <a:t>70</a:t>
              </a:r>
              <a:endParaRPr lang="en-US" altLang="en-US" dirty="0" smtClean="0">
                <a:solidFill>
                  <a:srgbClr val="505050"/>
                </a:solidFill>
                <a:latin typeface="Segoe UI" panose="020B0502040204020203" pitchFamily="34" charset="0"/>
              </a:endParaRPr>
            </a:p>
          </p:txBody>
        </p:sp>
        <p:sp>
          <p:nvSpPr>
            <p:cNvPr id="476" name="Rectangle 3530"/>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900" dirty="0" smtClean="0">
                  <a:solidFill>
                    <a:srgbClr val="FFFFFF"/>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477" name="Rectangle 3531"/>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t</a:t>
              </a:r>
              <a:r>
                <a:rPr lang="en-US" altLang="en-US" sz="900" dirty="0" smtClean="0">
                  <a:solidFill>
                    <a:srgbClr val="002050"/>
                  </a:solidFill>
                  <a:latin typeface="Segoe UI" panose="020B0502040204020203" pitchFamily="34" charset="0"/>
                </a:rPr>
                <a:t>o </a:t>
              </a:r>
              <a:r>
                <a:rPr lang="en-US" altLang="en-US" sz="900" b="1" dirty="0" smtClean="0">
                  <a:solidFill>
                    <a:srgbClr val="002050"/>
                  </a:solidFill>
                  <a:latin typeface="Segoe UI" panose="020B0502040204020203" pitchFamily="34" charset="0"/>
                </a:rPr>
                <a:t>reduce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IT costs</a:t>
              </a:r>
              <a:endParaRPr lang="en-US" altLang="en-US" b="1" dirty="0" smtClean="0">
                <a:solidFill>
                  <a:srgbClr val="505050"/>
                </a:solidFill>
                <a:latin typeface="Segoe UI" panose="020B0502040204020203" pitchFamily="34" charset="0"/>
              </a:endParaRPr>
            </a:p>
          </p:txBody>
        </p:sp>
        <p:sp>
          <p:nvSpPr>
            <p:cNvPr id="478" name="Rectangle 3535"/>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Would</a:t>
              </a:r>
              <a:br>
                <a:rPr lang="en-US" altLang="en-US" sz="900"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increase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risk</a:t>
              </a:r>
              <a:endParaRPr lang="en-US" altLang="en-US" b="1" dirty="0" smtClean="0">
                <a:solidFill>
                  <a:srgbClr val="505050"/>
                </a:solidFill>
                <a:latin typeface="Segoe UI" panose="020B0502040204020203" pitchFamily="34" charset="0"/>
              </a:endParaRPr>
            </a:p>
          </p:txBody>
        </p:sp>
        <p:sp>
          <p:nvSpPr>
            <p:cNvPr id="479"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0"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1" name="Rectangle 3610"/>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and </a:t>
              </a:r>
              <a:r>
                <a:rPr lang="en-US" altLang="en-US" sz="900" b="1" dirty="0" smtClean="0">
                  <a:solidFill>
                    <a:srgbClr val="002050"/>
                  </a:solidFill>
                  <a:latin typeface="Segoe UI" panose="020B0502040204020203" pitchFamily="34" charset="0"/>
                </a:rPr>
                <a:t>accelerate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business agility</a:t>
              </a:r>
              <a:endParaRPr lang="en-US" altLang="en-US" sz="900" b="1" dirty="0">
                <a:solidFill>
                  <a:srgbClr val="002050"/>
                </a:solidFill>
                <a:latin typeface="Segoe UI" panose="020B0502040204020203" pitchFamily="34" charset="0"/>
              </a:endParaRPr>
            </a:p>
          </p:txBody>
        </p:sp>
        <p:sp>
          <p:nvSpPr>
            <p:cNvPr id="482"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3" name="Rectangle 3778"/>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FFFFFF"/>
                  </a:solidFill>
                  <a:latin typeface="Segoe UI" panose="020B0502040204020203" pitchFamily="34" charset="0"/>
                </a:rPr>
                <a:t>o</a:t>
              </a:r>
              <a:endParaRPr lang="en-US" altLang="en-US" dirty="0" smtClean="0">
                <a:solidFill>
                  <a:srgbClr val="505050"/>
                </a:solidFill>
                <a:latin typeface="Segoe UI" panose="020B0502040204020203" pitchFamily="34" charset="0"/>
              </a:endParaRPr>
            </a:p>
          </p:txBody>
        </p:sp>
        <p:sp>
          <p:nvSpPr>
            <p:cNvPr id="484" name="Rectangle 3779"/>
            <p:cNvSpPr>
              <a:spLocks noChangeArrowheads="1"/>
            </p:cNvSpPr>
            <p:nvPr/>
          </p:nvSpPr>
          <p:spPr bwMode="auto">
            <a:xfrm>
              <a:off x="7983537" y="4256088"/>
              <a:ext cx="36870"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FFFFFF"/>
                  </a:solidFill>
                  <a:latin typeface="Segoe UI" panose="020B0502040204020203" pitchFamily="34" charset="0"/>
                </a:rPr>
                <a:t>f</a:t>
              </a:r>
              <a:endParaRPr lang="en-US" altLang="en-US" dirty="0" smtClean="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27197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par>
                                <p:cTn id="85" presetID="2" presetClass="entr" presetSubtype="1" fill="hold" nodeType="withEffect">
                                  <p:stCondLst>
                                    <p:cond delay="0"/>
                                  </p:stCondLst>
                                  <p:childTnLst>
                                    <p:set>
                                      <p:cBhvr>
                                        <p:cTn id="86" dur="1" fill="hold">
                                          <p:stCondLst>
                                            <p:cond delay="0"/>
                                          </p:stCondLst>
                                        </p:cTn>
                                        <p:tgtEl>
                                          <p:spTgt spid="579"/>
                                        </p:tgtEl>
                                        <p:attrNameLst>
                                          <p:attrName>style.visibility</p:attrName>
                                        </p:attrNameLst>
                                      </p:cBhvr>
                                      <p:to>
                                        <p:strVal val="visible"/>
                                      </p:to>
                                    </p:set>
                                    <p:anim calcmode="lin" valueType="num">
                                      <p:cBhvr additive="base">
                                        <p:cTn id="87" dur="500" fill="hold"/>
                                        <p:tgtEl>
                                          <p:spTgt spid="579"/>
                                        </p:tgtEl>
                                        <p:attrNameLst>
                                          <p:attrName>ppt_x</p:attrName>
                                        </p:attrNameLst>
                                      </p:cBhvr>
                                      <p:tavLst>
                                        <p:tav tm="0">
                                          <p:val>
                                            <p:strVal val="#ppt_x"/>
                                          </p:val>
                                        </p:tav>
                                        <p:tav tm="100000">
                                          <p:val>
                                            <p:strVal val="#ppt_x"/>
                                          </p:val>
                                        </p:tav>
                                      </p:tavLst>
                                    </p:anim>
                                    <p:anim calcmode="lin" valueType="num">
                                      <p:cBhvr additive="base">
                                        <p:cTn id="88" dur="500" fill="hold"/>
                                        <p:tgtEl>
                                          <p:spTgt spid="579"/>
                                        </p:tgtEl>
                                        <p:attrNameLst>
                                          <p:attrName>ppt_y</p:attrName>
                                        </p:attrNameLst>
                                      </p:cBhvr>
                                      <p:tavLst>
                                        <p:tav tm="0">
                                          <p:val>
                                            <p:strVal val="0-#ppt_h/2"/>
                                          </p:val>
                                        </p:tav>
                                        <p:tav tm="100000">
                                          <p:val>
                                            <p:strVal val="#ppt_y"/>
                                          </p:val>
                                        </p:tav>
                                      </p:tavLst>
                                    </p:anim>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2" presetClass="entr" presetSubtype="1" fill="hold" nodeType="withEffect">
                                  <p:stCondLst>
                                    <p:cond delay="0"/>
                                  </p:stCondLst>
                                  <p:childTnLst>
                                    <p:set>
                                      <p:cBhvr>
                                        <p:cTn id="106" dur="1" fill="hold">
                                          <p:stCondLst>
                                            <p:cond delay="0"/>
                                          </p:stCondLst>
                                        </p:cTn>
                                        <p:tgtEl>
                                          <p:spTgt spid="581"/>
                                        </p:tgtEl>
                                        <p:attrNameLst>
                                          <p:attrName>style.visibility</p:attrName>
                                        </p:attrNameLst>
                                      </p:cBhvr>
                                      <p:to>
                                        <p:strVal val="visible"/>
                                      </p:to>
                                    </p:set>
                                    <p:anim calcmode="lin" valueType="num">
                                      <p:cBhvr additive="base">
                                        <p:cTn id="107" dur="500" fill="hold"/>
                                        <p:tgtEl>
                                          <p:spTgt spid="581"/>
                                        </p:tgtEl>
                                        <p:attrNameLst>
                                          <p:attrName>ppt_x</p:attrName>
                                        </p:attrNameLst>
                                      </p:cBhvr>
                                      <p:tavLst>
                                        <p:tav tm="0">
                                          <p:val>
                                            <p:strVal val="#ppt_x"/>
                                          </p:val>
                                        </p:tav>
                                        <p:tav tm="100000">
                                          <p:val>
                                            <p:strVal val="#ppt_x"/>
                                          </p:val>
                                        </p:tav>
                                      </p:tavLst>
                                    </p:anim>
                                    <p:anim calcmode="lin" valueType="num">
                                      <p:cBhvr additive="base">
                                        <p:cTn id="108" dur="500" fill="hold"/>
                                        <p:tgtEl>
                                          <p:spTgt spid="581"/>
                                        </p:tgtEl>
                                        <p:attrNameLst>
                                          <p:attrName>ppt_y</p:attrName>
                                        </p:attrNameLst>
                                      </p:cBhvr>
                                      <p:tavLst>
                                        <p:tav tm="0">
                                          <p:val>
                                            <p:strVal val="0-#ppt_h/2"/>
                                          </p:val>
                                        </p:tav>
                                        <p:tav tm="100000">
                                          <p:val>
                                            <p:strVal val="#ppt_y"/>
                                          </p:val>
                                        </p:tav>
                                      </p:tavLst>
                                    </p:anim>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DevOps</a:t>
            </a:r>
            <a:r>
              <a:rPr lang="en-US" dirty="0">
                <a:gradFill>
                  <a:gsLst>
                    <a:gs pos="1250">
                      <a:schemeClr val="tx2"/>
                    </a:gs>
                    <a:gs pos="100000">
                      <a:schemeClr val="tx2"/>
                    </a:gs>
                  </a:gsLst>
                  <a:lin ang="5400000" scaled="0"/>
                </a:gradFill>
              </a:rPr>
              <a:t> B</a:t>
            </a:r>
            <a:r>
              <a:rPr lang="en-US" dirty="0" smtClean="0">
                <a:gradFill>
                  <a:gsLst>
                    <a:gs pos="1250">
                      <a:schemeClr val="tx2"/>
                    </a:gs>
                    <a:gs pos="100000">
                      <a:schemeClr val="tx2"/>
                    </a:gs>
                  </a:gsLst>
                  <a:lin ang="5400000" scaled="0"/>
                </a:gradFill>
              </a:rPr>
              <a:t>enefits </a:t>
            </a:r>
            <a:endParaRPr lang="en-US" dirty="0">
              <a:gradFill>
                <a:gsLst>
                  <a:gs pos="1250">
                    <a:schemeClr val="tx2"/>
                  </a:gs>
                  <a:gs pos="100000">
                    <a:schemeClr val="tx2"/>
                  </a:gs>
                </a:gsLst>
                <a:lin ang="5400000" scaled="0"/>
              </a:gradFill>
            </a:endParaRPr>
          </a:p>
        </p:txBody>
      </p:sp>
      <p:sp>
        <p:nvSpPr>
          <p:cNvPr id="3" name="TextBox 2"/>
          <p:cNvSpPr txBox="1"/>
          <p:nvPr/>
        </p:nvSpPr>
        <p:spPr>
          <a:xfrm>
            <a:off x="144010" y="6350296"/>
            <a:ext cx="2126171" cy="433923"/>
          </a:xfrm>
          <a:prstGeom prst="rect">
            <a:avLst/>
          </a:prstGeom>
          <a:noFill/>
        </p:spPr>
        <p:txBody>
          <a:bodyPr wrap="none" lIns="182854" tIns="146283" rIns="182854" bIns="146283" rtlCol="0">
            <a:spAutoFit/>
          </a:bodyPr>
          <a:lstStyle/>
          <a:p>
            <a:pPr defTabSz="932563">
              <a:lnSpc>
                <a:spcPct val="90000"/>
              </a:lnSpc>
              <a:spcAft>
                <a:spcPts val="600"/>
              </a:spcAft>
            </a:pPr>
            <a:r>
              <a:rPr lang="en-US" sz="1000" i="1" dirty="0">
                <a:gradFill>
                  <a:gsLst>
                    <a:gs pos="2917">
                      <a:schemeClr val="tx1"/>
                    </a:gs>
                    <a:gs pos="30000">
                      <a:schemeClr val="tx1"/>
                    </a:gs>
                  </a:gsLst>
                  <a:lin ang="5400000" scaled="0"/>
                </a:gradFill>
                <a:latin typeface="Segoe UI"/>
              </a:rPr>
              <a:t>Source: </a:t>
            </a:r>
            <a:r>
              <a:rPr lang="en-US" sz="1000" i="1" dirty="0">
                <a:gradFill>
                  <a:gsLst>
                    <a:gs pos="2917">
                      <a:schemeClr val="tx1"/>
                    </a:gs>
                    <a:gs pos="30000">
                      <a:schemeClr val="tx1"/>
                    </a:gs>
                  </a:gsLst>
                  <a:lin ang="5400000" scaled="0"/>
                </a:gradFill>
                <a:latin typeface="Segoe UI"/>
                <a:hlinkClick r:id="rId3"/>
              </a:rPr>
              <a:t>https://puppetlabs.com/</a:t>
            </a:r>
            <a:endParaRPr lang="en-US" sz="1000" i="1" dirty="0">
              <a:gradFill>
                <a:gsLst>
                  <a:gs pos="2917">
                    <a:schemeClr val="tx1"/>
                  </a:gs>
                  <a:gs pos="30000">
                    <a:schemeClr val="tx1"/>
                  </a:gs>
                </a:gsLst>
                <a:lin ang="5400000" scaled="0"/>
              </a:gradFill>
              <a:latin typeface="Segoe UI"/>
            </a:endParaRPr>
          </a:p>
        </p:txBody>
      </p:sp>
      <p:sp>
        <p:nvSpPr>
          <p:cNvPr id="24" name="Oval 23"/>
          <p:cNvSpPr/>
          <p:nvPr/>
        </p:nvSpPr>
        <p:spPr bwMode="auto">
          <a:xfrm>
            <a:off x="3505200" y="1696674"/>
            <a:ext cx="4593771" cy="4593771"/>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731315" y="1919904"/>
            <a:ext cx="4141541" cy="4147310"/>
          </a:xfrm>
          <a:prstGeom prst="flowChartConnector">
            <a:avLst/>
          </a:prstGeom>
        </p:spPr>
      </p:pic>
      <p:sp>
        <p:nvSpPr>
          <p:cNvPr id="28" name="Oval 27"/>
          <p:cNvSpPr/>
          <p:nvPr/>
        </p:nvSpPr>
        <p:spPr bwMode="auto">
          <a:xfrm>
            <a:off x="7485721" y="2458628"/>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214525" y="2000883"/>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833514" y="4535404"/>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539572" y="4789691"/>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974157" y="2257085"/>
            <a:ext cx="3073400" cy="707886"/>
          </a:xfrm>
          <a:prstGeom prst="rect">
            <a:avLst/>
          </a:prstGeom>
        </p:spPr>
        <p:txBody>
          <a:bodyPr wrap="square">
            <a:spAutoFit/>
          </a:bodyPr>
          <a:lstStyle/>
          <a:p>
            <a:pPr lvl="0" defTabSz="932293" fontAlgn="base">
              <a:spcBef>
                <a:spcPct val="0"/>
              </a:spcBef>
              <a:spcAft>
                <a:spcPct val="0"/>
              </a:spcAft>
            </a:pP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Deploy code </a:t>
            </a:r>
            <a:b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30x faster</a:t>
            </a:r>
          </a:p>
        </p:txBody>
      </p:sp>
      <p:sp>
        <p:nvSpPr>
          <p:cNvPr id="33" name="Rectangle 32"/>
          <p:cNvSpPr/>
          <p:nvPr/>
        </p:nvSpPr>
        <p:spPr>
          <a:xfrm>
            <a:off x="8138314" y="2995412"/>
            <a:ext cx="2387995" cy="646331"/>
          </a:xfrm>
          <a:prstGeom prst="rect">
            <a:avLst/>
          </a:prstGeom>
        </p:spPr>
        <p:txBody>
          <a:bodyPr wrap="square">
            <a:spAutoFit/>
          </a:bodyPr>
          <a:lstStyle/>
          <a:p>
            <a:pP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and with 200x</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shorter lead </a:t>
            </a:r>
            <a:r>
              <a:rPr lang="en-US" sz="1200" spc="-50" dirty="0" smtClean="0">
                <a:gradFill>
                  <a:gsLst>
                    <a:gs pos="0">
                      <a:srgbClr val="76736D"/>
                    </a:gs>
                    <a:gs pos="100000">
                      <a:srgbClr val="76736D"/>
                    </a:gs>
                  </a:gsLst>
                  <a:lin ang="5400000" scaled="0"/>
                </a:gradFill>
                <a:ea typeface="Segoe UI" pitchFamily="34" charset="0"/>
                <a:cs typeface="Segoe UI" pitchFamily="34" charset="0"/>
              </a:rPr>
              <a:t>time </a:t>
            </a:r>
            <a:r>
              <a:rPr lang="en-US" sz="1200" spc="-50" dirty="0">
                <a:gradFill>
                  <a:gsLst>
                    <a:gs pos="0">
                      <a:srgbClr val="76736D"/>
                    </a:gs>
                    <a:gs pos="100000">
                      <a:srgbClr val="76736D"/>
                    </a:gs>
                  </a:gsLst>
                  <a:lin ang="5400000" scaled="0"/>
                </a:gradFill>
                <a:ea typeface="Segoe UI" pitchFamily="34" charset="0"/>
                <a:cs typeface="Segoe UI" pitchFamily="34" charset="0"/>
              </a:rPr>
              <a:t>as compared to their lower-performing </a:t>
            </a:r>
            <a:r>
              <a:rPr lang="en-US" sz="1200" spc="-50" dirty="0" smtClean="0">
                <a:gradFill>
                  <a:gsLst>
                    <a:gs pos="0">
                      <a:srgbClr val="76736D"/>
                    </a:gs>
                    <a:gs pos="100000">
                      <a:srgbClr val="76736D"/>
                    </a:gs>
                  </a:gsLst>
                  <a:lin ang="5400000" scaled="0"/>
                </a:gradFill>
                <a:ea typeface="Segoe UI" pitchFamily="34" charset="0"/>
                <a:cs typeface="Segoe UI" pitchFamily="34" charset="0"/>
              </a:rPr>
              <a:t>peers</a:t>
            </a:r>
            <a:endParaRPr lang="en-US" sz="1200" spc="-50" dirty="0">
              <a:gradFill>
                <a:gsLst>
                  <a:gs pos="0">
                    <a:srgbClr val="76736D"/>
                  </a:gs>
                  <a:gs pos="100000">
                    <a:srgbClr val="76736D"/>
                  </a:gs>
                </a:gsLst>
                <a:lin ang="5400000" scaled="0"/>
              </a:gradFill>
              <a:ea typeface="Segoe UI" pitchFamily="34" charset="0"/>
              <a:cs typeface="Segoe UI" pitchFamily="34" charset="0"/>
            </a:endParaRPr>
          </a:p>
        </p:txBody>
      </p:sp>
      <p:sp>
        <p:nvSpPr>
          <p:cNvPr id="34" name="Rectangle 33"/>
          <p:cNvSpPr/>
          <p:nvPr/>
        </p:nvSpPr>
        <p:spPr>
          <a:xfrm>
            <a:off x="902193" y="4472359"/>
            <a:ext cx="2524322" cy="1015663"/>
          </a:xfrm>
          <a:prstGeom prst="rect">
            <a:avLst/>
          </a:prstGeom>
        </p:spPr>
        <p:txBody>
          <a:bodyPr wrap="square">
            <a:spAutoFit/>
          </a:bodyPr>
          <a:lstStyle/>
          <a:p>
            <a:pPr algn="r" defTabSz="932293" fontAlgn="base">
              <a:spcBef>
                <a:spcPct val="0"/>
              </a:spcBef>
              <a:spcAft>
                <a:spcPct val="0"/>
              </a:spcAft>
            </a:pPr>
            <a:r>
              <a:rPr lang="en-US" sz="2000" dirty="0">
                <a:gradFill>
                  <a:gsLst>
                    <a:gs pos="0">
                      <a:schemeClr val="tx2"/>
                    </a:gs>
                    <a:gs pos="100000">
                      <a:schemeClr val="tx2"/>
                    </a:gs>
                  </a:gsLst>
                  <a:lin ang="5400000" scaled="0"/>
                </a:gradFill>
                <a:latin typeface="+mj-lt"/>
                <a:ea typeface="Segoe UI" pitchFamily="34" charset="0"/>
                <a:cs typeface="Segoe UI" pitchFamily="34" charset="0"/>
              </a:rPr>
              <a:t>DevOps Practices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improve IT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performance</a:t>
            </a:r>
          </a:p>
        </p:txBody>
      </p:sp>
      <p:sp>
        <p:nvSpPr>
          <p:cNvPr id="35" name="Rectangle 34"/>
          <p:cNvSpPr/>
          <p:nvPr/>
        </p:nvSpPr>
        <p:spPr>
          <a:xfrm>
            <a:off x="1021776" y="1750742"/>
            <a:ext cx="2822596" cy="707886"/>
          </a:xfrm>
          <a:prstGeom prst="rect">
            <a:avLst/>
          </a:prstGeom>
        </p:spPr>
        <p:txBody>
          <a:bodyPr wrap="square">
            <a:spAutoFit/>
          </a:bodyPr>
          <a:lstStyle/>
          <a:p>
            <a:pPr lvl="0" algn="r" defTabSz="932293" fontAlgn="base">
              <a:spcBef>
                <a:spcPct val="0"/>
              </a:spcBef>
              <a:spcAft>
                <a:spcPct val="0"/>
              </a:spcAft>
            </a:pP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Strong IT Performance is </a:t>
            </a:r>
            <a:b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a competitive </a:t>
            </a:r>
            <a:r>
              <a:rPr lang="en-US" sz="2000" dirty="0" smtClean="0">
                <a:gradFill>
                  <a:gsLst>
                    <a:gs pos="0">
                      <a:srgbClr val="008272"/>
                    </a:gs>
                    <a:gs pos="100000">
                      <a:srgbClr val="008272"/>
                    </a:gs>
                  </a:gsLst>
                  <a:lin ang="5400000" scaled="0"/>
                </a:gradFill>
                <a:latin typeface="Segoe UI Light"/>
                <a:ea typeface="Segoe UI" pitchFamily="34" charset="0"/>
                <a:cs typeface="Segoe UI" pitchFamily="34" charset="0"/>
              </a:rPr>
              <a:t>advantage</a:t>
            </a:r>
            <a:endParaRPr lang="en-US" sz="2000" dirty="0">
              <a:gradFill>
                <a:gsLst>
                  <a:gs pos="0">
                    <a:srgbClr val="008272"/>
                  </a:gs>
                  <a:gs pos="100000">
                    <a:srgbClr val="008272"/>
                  </a:gs>
                </a:gsLst>
                <a:lin ang="5400000" scaled="0"/>
              </a:gradFill>
              <a:latin typeface="Segoe UI Light"/>
              <a:ea typeface="Segoe UI" pitchFamily="34" charset="0"/>
              <a:cs typeface="Segoe UI" pitchFamily="34" charset="0"/>
            </a:endParaRPr>
          </a:p>
        </p:txBody>
      </p:sp>
      <p:sp>
        <p:nvSpPr>
          <p:cNvPr id="36" name="Rectangle 35"/>
          <p:cNvSpPr/>
          <p:nvPr/>
        </p:nvSpPr>
        <p:spPr>
          <a:xfrm>
            <a:off x="1244585" y="2404097"/>
            <a:ext cx="2354404" cy="830997"/>
          </a:xfrm>
          <a:prstGeom prst="rect">
            <a:avLst/>
          </a:prstGeom>
        </p:spPr>
        <p:txBody>
          <a:bodyPr wrap="square">
            <a:spAutoFit/>
          </a:bodyPr>
          <a:lstStyle/>
          <a:p>
            <a:pPr algn="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Firms with high-performing </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IT organizations were 2x as likely </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to exceed their profitability, market share, and productivity goals</a:t>
            </a:r>
          </a:p>
        </p:txBody>
      </p:sp>
      <p:sp>
        <p:nvSpPr>
          <p:cNvPr id="37" name="Rectangle 36"/>
          <p:cNvSpPr/>
          <p:nvPr/>
        </p:nvSpPr>
        <p:spPr>
          <a:xfrm>
            <a:off x="8288861" y="4272305"/>
            <a:ext cx="1655541" cy="707886"/>
          </a:xfrm>
          <a:prstGeom prst="rect">
            <a:avLst/>
          </a:prstGeom>
        </p:spPr>
        <p:txBody>
          <a:bodyPr wrap="square">
            <a:spAutoFit/>
          </a:bodyPr>
          <a:lstStyle/>
          <a:p>
            <a:pPr defTabSz="932293" fontAlgn="base">
              <a:spcBef>
                <a:spcPct val="0"/>
              </a:spcBef>
              <a:spcAft>
                <a:spcPct val="0"/>
              </a:spcAft>
            </a:pPr>
            <a:r>
              <a:rPr lang="en-US" sz="2000" dirty="0">
                <a:gradFill>
                  <a:gsLst>
                    <a:gs pos="0">
                      <a:schemeClr val="tx2"/>
                    </a:gs>
                    <a:gs pos="100000">
                      <a:schemeClr val="tx2"/>
                    </a:gs>
                  </a:gsLst>
                  <a:lin ang="5400000" scaled="0"/>
                </a:gradFill>
                <a:latin typeface="+mj-lt"/>
                <a:ea typeface="Segoe UI" pitchFamily="34" charset="0"/>
                <a:cs typeface="Segoe UI" pitchFamily="34" charset="0"/>
              </a:rPr>
              <a:t>Have 60x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fewer failures</a:t>
            </a:r>
          </a:p>
        </p:txBody>
      </p:sp>
      <p:sp>
        <p:nvSpPr>
          <p:cNvPr id="38" name="Rectangle 37"/>
          <p:cNvSpPr/>
          <p:nvPr/>
        </p:nvSpPr>
        <p:spPr>
          <a:xfrm>
            <a:off x="8288861" y="4980191"/>
            <a:ext cx="2070270" cy="646331"/>
          </a:xfrm>
          <a:prstGeom prst="rect">
            <a:avLst/>
          </a:prstGeom>
        </p:spPr>
        <p:txBody>
          <a:bodyPr wrap="square">
            <a:spAutoFit/>
          </a:bodyPr>
          <a:lstStyle/>
          <a:p>
            <a:pP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and recover from failure </a:t>
            </a:r>
            <a:r>
              <a:rPr lang="en-US" sz="1200" spc="-50" dirty="0" smtClean="0">
                <a:gradFill>
                  <a:gsLst>
                    <a:gs pos="0">
                      <a:srgbClr val="76736D"/>
                    </a:gs>
                    <a:gs pos="100000">
                      <a:srgbClr val="76736D"/>
                    </a:gs>
                  </a:gsLst>
                  <a:lin ang="5400000" scaled="0"/>
                </a:gradFill>
                <a:ea typeface="Segoe UI" pitchFamily="34" charset="0"/>
                <a:cs typeface="Segoe UI" pitchFamily="34" charset="0"/>
              </a:rPr>
              <a:t/>
            </a:r>
            <a:br>
              <a:rPr lang="en-US" sz="1200" spc="-50" dirty="0" smtClean="0">
                <a:gradFill>
                  <a:gsLst>
                    <a:gs pos="0">
                      <a:srgbClr val="76736D"/>
                    </a:gs>
                    <a:gs pos="100000">
                      <a:srgbClr val="76736D"/>
                    </a:gs>
                  </a:gsLst>
                  <a:lin ang="5400000" scaled="0"/>
                </a:gradFill>
                <a:ea typeface="Segoe UI" pitchFamily="34" charset="0"/>
                <a:cs typeface="Segoe UI" pitchFamily="34" charset="0"/>
              </a:rPr>
            </a:br>
            <a:r>
              <a:rPr lang="en-US" sz="1200" spc="-50" dirty="0" smtClean="0">
                <a:gradFill>
                  <a:gsLst>
                    <a:gs pos="0">
                      <a:srgbClr val="76736D"/>
                    </a:gs>
                    <a:gs pos="100000">
                      <a:srgbClr val="76736D"/>
                    </a:gs>
                  </a:gsLst>
                  <a:lin ang="5400000" scaled="0"/>
                </a:gradFill>
                <a:ea typeface="Segoe UI" pitchFamily="34" charset="0"/>
                <a:cs typeface="Segoe UI" pitchFamily="34" charset="0"/>
              </a:rPr>
              <a:t>168x faster as </a:t>
            </a:r>
            <a:r>
              <a:rPr lang="en-US" sz="1200" spc="-50" dirty="0">
                <a:gradFill>
                  <a:gsLst>
                    <a:gs pos="0">
                      <a:srgbClr val="76736D"/>
                    </a:gs>
                    <a:gs pos="100000">
                      <a:srgbClr val="76736D"/>
                    </a:gs>
                  </a:gsLst>
                  <a:lin ang="5400000" scaled="0"/>
                </a:gradFill>
                <a:ea typeface="Segoe UI" pitchFamily="34" charset="0"/>
                <a:cs typeface="Segoe UI" pitchFamily="34" charset="0"/>
              </a:rPr>
              <a:t>compared to their lower-performing peers</a:t>
            </a:r>
          </a:p>
        </p:txBody>
      </p:sp>
    </p:spTree>
    <p:extLst>
      <p:ext uri="{BB962C8B-B14F-4D97-AF65-F5344CB8AC3E}">
        <p14:creationId xmlns:p14="http://schemas.microsoft.com/office/powerpoint/2010/main" val="386857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DevOps: the three stage conversation</a:t>
            </a:r>
            <a:endParaRPr lang="en-US" dirty="0">
              <a:gradFill>
                <a:gsLst>
                  <a:gs pos="1250">
                    <a:schemeClr val="tx2"/>
                  </a:gs>
                  <a:gs pos="100000">
                    <a:schemeClr val="tx2"/>
                  </a:gs>
                </a:gsLst>
                <a:lin ang="0" scaled="0"/>
              </a:gradFill>
            </a:endParaRP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1398171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smtClean="0">
                <a:gradFill>
                  <a:gsLst>
                    <a:gs pos="1250">
                      <a:schemeClr val="tx2"/>
                    </a:gs>
                    <a:gs pos="100000">
                      <a:schemeClr val="tx2"/>
                    </a:gs>
                  </a:gsLst>
                  <a:lin ang="0" scaled="0"/>
                </a:gradFill>
              </a:rPr>
              <a:t>DevOps Maturity Assessment</a:t>
            </a:r>
            <a:endParaRPr lang="en-US" dirty="0">
              <a:gradFill>
                <a:gsLst>
                  <a:gs pos="1250">
                    <a:schemeClr val="tx2"/>
                  </a:gs>
                  <a:gs pos="100000">
                    <a:schemeClr val="tx2"/>
                  </a:gs>
                </a:gsLst>
                <a:lin ang="0" scaled="0"/>
              </a:gradFill>
            </a:endParaRPr>
          </a:p>
        </p:txBody>
      </p:sp>
      <p:sp>
        <p:nvSpPr>
          <p:cNvPr id="147" name="Rectangle 146"/>
          <p:cNvSpPr/>
          <p:nvPr/>
        </p:nvSpPr>
        <p:spPr>
          <a:xfrm>
            <a:off x="313581" y="1650744"/>
            <a:ext cx="3536126" cy="440699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r>
              <a:rPr lang="en-US" sz="1400" dirty="0">
                <a:solidFill>
                  <a:srgbClr val="541868">
                    <a:alpha val="99000"/>
                  </a:srgbClr>
                </a:solidFill>
                <a:ea typeface="Kozuka Gothic Pro R" pitchFamily="34" charset="-128"/>
              </a:rPr>
              <a:t>Backlog</a:t>
            </a:r>
          </a:p>
          <a:p>
            <a:pPr marL="0" lvl="1" defTabSz="1218836" fontAlgn="base">
              <a:spcAft>
                <a:spcPct val="0"/>
              </a:spcAft>
              <a:defRPr/>
            </a:pPr>
            <a:r>
              <a:rPr lang="en-US" sz="1200" dirty="0">
                <a:solidFill>
                  <a:srgbClr val="505050">
                    <a:alpha val="99000"/>
                  </a:srgbClr>
                </a:solidFill>
                <a:ea typeface="Kozuka Gothic Pro R" pitchFamily="34" charset="-128"/>
              </a:rPr>
              <a:t>How an organization </a:t>
            </a:r>
            <a:r>
              <a:rPr lang="en-US" sz="1200" b="1" dirty="0">
                <a:solidFill>
                  <a:srgbClr val="505050">
                    <a:alpha val="99000"/>
                  </a:srgbClr>
                </a:solidFill>
                <a:ea typeface="Kozuka Gothic Pro R" pitchFamily="34" charset="-128"/>
              </a:rPr>
              <a:t>defines and manages requirements</a:t>
            </a:r>
            <a:r>
              <a:rPr lang="en-US" sz="1200" dirty="0">
                <a:solidFill>
                  <a:srgbClr val="505050">
                    <a:alpha val="99000"/>
                  </a:srgbClr>
                </a:solidFill>
                <a:ea typeface="Kozuka Gothic Pro R" pitchFamily="34" charset="-128"/>
              </a:rPr>
              <a:t> and how effective they are.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a:solidFill>
                  <a:srgbClr val="541868">
                    <a:alpha val="99000"/>
                  </a:srgbClr>
                </a:solidFill>
                <a:ea typeface="Kozuka Gothic Pro R" pitchFamily="34" charset="-128"/>
              </a:rPr>
              <a:t>Flow</a:t>
            </a:r>
          </a:p>
          <a:p>
            <a:pPr marL="0" lvl="1" defTabSz="1218836" fontAlgn="base">
              <a:spcAft>
                <a:spcPct val="0"/>
              </a:spcAft>
              <a:defRPr/>
            </a:pPr>
            <a:r>
              <a:rPr lang="en-US" sz="1200" dirty="0">
                <a:solidFill>
                  <a:srgbClr val="505050">
                    <a:alpha val="99000"/>
                  </a:srgbClr>
                </a:solidFill>
                <a:ea typeface="Kozuka Gothic Pro R" pitchFamily="34" charset="-128"/>
              </a:rPr>
              <a:t>The </a:t>
            </a:r>
            <a:r>
              <a:rPr lang="en-US" sz="1200" b="1" dirty="0">
                <a:solidFill>
                  <a:srgbClr val="505050">
                    <a:alpha val="99000"/>
                  </a:srgbClr>
                </a:solidFill>
                <a:ea typeface="Kozuka Gothic Pro R" pitchFamily="34" charset="-128"/>
              </a:rPr>
              <a:t>flow of value</a:t>
            </a:r>
            <a:r>
              <a:rPr lang="en-US" sz="1200" dirty="0">
                <a:solidFill>
                  <a:srgbClr val="505050">
                    <a:alpha val="99000"/>
                  </a:srgbClr>
                </a:solidFill>
                <a:ea typeface="Kozuka Gothic Pro R" pitchFamily="34" charset="-128"/>
              </a:rPr>
              <a:t> as code moves through the system from developer environment to production, and the rate at which business value is delivered in the form of software.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kern="0" dirty="0">
                <a:solidFill>
                  <a:srgbClr val="541868"/>
                </a:solidFill>
                <a:cs typeface="Arial" pitchFamily="34" charset="0"/>
              </a:rPr>
              <a:t>Technical Debt</a:t>
            </a:r>
          </a:p>
          <a:p>
            <a:pPr marL="0" lvl="1" defTabSz="1218836" fontAlgn="base">
              <a:spcAft>
                <a:spcPct val="0"/>
              </a:spcAft>
              <a:defRPr/>
            </a:pPr>
            <a:r>
              <a:rPr lang="en-US" sz="1200" dirty="0">
                <a:solidFill>
                  <a:srgbClr val="505050">
                    <a:alpha val="99000"/>
                  </a:srgbClr>
                </a:solidFill>
                <a:ea typeface="Kozuka Gothic Pro R" pitchFamily="34" charset="-128"/>
              </a:rPr>
              <a:t>Behaviors and characteristics that define how an organization thinks about the decisions they make that incur </a:t>
            </a:r>
            <a:r>
              <a:rPr lang="en-US" sz="1200" b="1" dirty="0">
                <a:solidFill>
                  <a:srgbClr val="505050">
                    <a:alpha val="99000"/>
                  </a:srgbClr>
                </a:solidFill>
                <a:ea typeface="Kozuka Gothic Pro R" pitchFamily="34" charset="-128"/>
              </a:rPr>
              <a:t>technical debt</a:t>
            </a:r>
            <a:r>
              <a:rPr lang="en-US" sz="1200" dirty="0">
                <a:solidFill>
                  <a:srgbClr val="505050">
                    <a:alpha val="99000"/>
                  </a:srgbClr>
                </a:solidFill>
                <a:ea typeface="Kozuka Gothic Pro R" pitchFamily="34" charset="-128"/>
              </a:rPr>
              <a:t> as well as how they discover and manage technical debt that is accrued throughout the application lifecycle.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a:solidFill>
                  <a:srgbClr val="541868">
                    <a:alpha val="99000"/>
                  </a:srgbClr>
                </a:solidFill>
                <a:ea typeface="Kozuka Gothic Pro R" pitchFamily="34" charset="-128"/>
              </a:rPr>
              <a:t>Agile Schedule and Teams</a:t>
            </a:r>
          </a:p>
          <a:p>
            <a:pPr marL="0" lvl="1" defTabSz="1218836" fontAlgn="base">
              <a:spcAft>
                <a:spcPct val="0"/>
              </a:spcAft>
              <a:defRPr/>
            </a:pPr>
            <a:r>
              <a:rPr lang="en-US" sz="1200" dirty="0">
                <a:solidFill>
                  <a:srgbClr val="505050">
                    <a:alpha val="99000"/>
                  </a:srgbClr>
                </a:solidFill>
                <a:ea typeface="Kozuka Gothic Pro R" pitchFamily="34" charset="-128"/>
              </a:rPr>
              <a:t>Behaviors and characteristics that </a:t>
            </a:r>
            <a:r>
              <a:rPr lang="en-US" sz="1200" dirty="0" smtClean="0">
                <a:solidFill>
                  <a:srgbClr val="505050">
                    <a:alpha val="99000"/>
                  </a:srgbClr>
                </a:solidFill>
                <a:ea typeface="Kozuka Gothic Pro R" pitchFamily="34" charset="-128"/>
              </a:rPr>
              <a:t>reflect </a:t>
            </a:r>
            <a:r>
              <a:rPr lang="en-US" sz="1200" b="1" dirty="0" smtClean="0">
                <a:solidFill>
                  <a:srgbClr val="505050">
                    <a:alpha val="99000"/>
                  </a:srgbClr>
                </a:solidFill>
                <a:ea typeface="Kozuka Gothic Pro R" pitchFamily="34" charset="-128"/>
              </a:rPr>
              <a:t>team </a:t>
            </a:r>
            <a:r>
              <a:rPr lang="en-US" sz="1200" b="1" dirty="0">
                <a:solidFill>
                  <a:srgbClr val="505050">
                    <a:alpha val="99000"/>
                  </a:srgbClr>
                </a:solidFill>
                <a:ea typeface="Kozuka Gothic Pro R" pitchFamily="34" charset="-128"/>
              </a:rPr>
              <a:t>organization and work schedule</a:t>
            </a:r>
            <a:r>
              <a:rPr lang="en-US" sz="1200" dirty="0">
                <a:solidFill>
                  <a:srgbClr val="505050">
                    <a:alpha val="99000"/>
                  </a:srgbClr>
                </a:solidFill>
                <a:ea typeface="Kozuka Gothic Pro R" pitchFamily="34" charset="-128"/>
              </a:rPr>
              <a:t>.</a:t>
            </a:r>
            <a:endParaRPr lang="en-US" sz="1400" kern="0" dirty="0">
              <a:solidFill>
                <a:srgbClr val="404040">
                  <a:lumMod val="75000"/>
                  <a:lumOff val="25000"/>
                </a:srgbClr>
              </a:solidFill>
              <a:latin typeface="Arial" pitchFamily="34" charset="0"/>
              <a:cs typeface="Arial" pitchFamily="34" charset="0"/>
            </a:endParaRPr>
          </a:p>
        </p:txBody>
      </p:sp>
      <p:grpSp>
        <p:nvGrpSpPr>
          <p:cNvPr id="111" name="Group 110"/>
          <p:cNvGrpSpPr/>
          <p:nvPr/>
        </p:nvGrpSpPr>
        <p:grpSpPr>
          <a:xfrm>
            <a:off x="3589945" y="1731207"/>
            <a:ext cx="5334000" cy="4406994"/>
            <a:chOff x="3427412" y="1754188"/>
            <a:chExt cx="5334000" cy="4406994"/>
          </a:xfrm>
        </p:grpSpPr>
        <p:sp>
          <p:nvSpPr>
            <p:cNvPr id="97" name="Oval 96"/>
            <p:cNvSpPr/>
            <p:nvPr/>
          </p:nvSpPr>
          <p:spPr>
            <a:xfrm>
              <a:off x="3427412" y="5714999"/>
              <a:ext cx="5334000" cy="446183"/>
            </a:xfrm>
            <a:prstGeom prst="ellipse">
              <a:avLst/>
            </a:prstGeom>
            <a:gradFill flip="none" rotWithShape="1">
              <a:gsLst>
                <a:gs pos="0">
                  <a:sysClr val="windowText" lastClr="000000">
                    <a:lumMod val="75000"/>
                    <a:lumOff val="25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sysClr val="window" lastClr="FFFFFF"/>
                </a:solidFill>
                <a:effectLst/>
                <a:uLnTx/>
                <a:uFillTx/>
                <a:latin typeface="Calibri"/>
              </a:endParaRPr>
            </a:p>
          </p:txBody>
        </p:sp>
        <p:sp>
          <p:nvSpPr>
            <p:cNvPr id="98" name="Freeform 6"/>
            <p:cNvSpPr>
              <a:spLocks/>
            </p:cNvSpPr>
            <p:nvPr/>
          </p:nvSpPr>
          <p:spPr bwMode="auto">
            <a:xfrm>
              <a:off x="5210175" y="1754188"/>
              <a:ext cx="1711325" cy="2082800"/>
            </a:xfrm>
            <a:custGeom>
              <a:avLst/>
              <a:gdLst/>
              <a:ahLst/>
              <a:cxnLst>
                <a:cxn ang="0">
                  <a:pos x="0" y="0"/>
                </a:cxn>
                <a:cxn ang="0">
                  <a:pos x="174" y="9"/>
                </a:cxn>
                <a:cxn ang="0">
                  <a:pos x="353" y="15"/>
                </a:cxn>
                <a:cxn ang="0">
                  <a:pos x="533" y="19"/>
                </a:cxn>
                <a:cxn ang="0">
                  <a:pos x="715" y="21"/>
                </a:cxn>
                <a:cxn ang="0">
                  <a:pos x="897" y="20"/>
                </a:cxn>
                <a:cxn ang="0">
                  <a:pos x="1078" y="17"/>
                </a:cxn>
                <a:cxn ang="0">
                  <a:pos x="523" y="1312"/>
                </a:cxn>
                <a:cxn ang="0">
                  <a:pos x="0" y="0"/>
                </a:cxn>
              </a:cxnLst>
              <a:rect l="0" t="0" r="r" b="b"/>
              <a:pathLst>
                <a:path w="1078" h="1312">
                  <a:moveTo>
                    <a:pt x="0" y="0"/>
                  </a:moveTo>
                  <a:lnTo>
                    <a:pt x="174" y="9"/>
                  </a:lnTo>
                  <a:lnTo>
                    <a:pt x="353" y="15"/>
                  </a:lnTo>
                  <a:lnTo>
                    <a:pt x="533" y="19"/>
                  </a:lnTo>
                  <a:lnTo>
                    <a:pt x="715" y="21"/>
                  </a:lnTo>
                  <a:lnTo>
                    <a:pt x="897" y="20"/>
                  </a:lnTo>
                  <a:lnTo>
                    <a:pt x="1078" y="17"/>
                  </a:lnTo>
                  <a:lnTo>
                    <a:pt x="523" y="1312"/>
                  </a:lnTo>
                  <a:lnTo>
                    <a:pt x="0" y="0"/>
                  </a:lnTo>
                  <a:close/>
                </a:path>
              </a:pathLst>
            </a:custGeom>
            <a:gradFill flip="none" rotWithShape="1">
              <a:gsLst>
                <a:gs pos="0">
                  <a:srgbClr val="541868"/>
                </a:gs>
                <a:gs pos="50000">
                  <a:schemeClr val="accent3"/>
                </a:gs>
                <a:gs pos="100000">
                  <a:schemeClr val="accent3">
                    <a:lumMod val="60000"/>
                    <a:lumOff val="40000"/>
                  </a:schemeClr>
                </a:gs>
              </a:gsLst>
              <a:lin ang="5400000" scaled="1"/>
              <a:tileRect/>
            </a:gradFill>
            <a:ln w="0">
              <a:solidFill>
                <a:schemeClr val="accent3"/>
              </a:solidFill>
              <a:prstDash val="solid"/>
              <a:round/>
              <a:headEnd/>
              <a:tailEnd/>
            </a:ln>
          </p:spPr>
          <p:txBody>
            <a:bodyPr vert="horz" wrap="square" lIns="91440" tIns="18288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Hypothesis-</a:t>
              </a:r>
              <a:b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driven Backlog</a:t>
              </a:r>
            </a:p>
          </p:txBody>
        </p:sp>
        <p:sp>
          <p:nvSpPr>
            <p:cNvPr id="99" name="Freeform 7"/>
            <p:cNvSpPr>
              <a:spLocks/>
            </p:cNvSpPr>
            <p:nvPr/>
          </p:nvSpPr>
          <p:spPr bwMode="auto">
            <a:xfrm>
              <a:off x="6040438" y="1774825"/>
              <a:ext cx="2073275" cy="2062163"/>
            </a:xfrm>
            <a:custGeom>
              <a:avLst/>
              <a:gdLst/>
              <a:ahLst/>
              <a:cxnLst>
                <a:cxn ang="0">
                  <a:pos x="556" y="0"/>
                </a:cxn>
                <a:cxn ang="0">
                  <a:pos x="675" y="131"/>
                </a:cxn>
                <a:cxn ang="0">
                  <a:pos x="796" y="261"/>
                </a:cxn>
                <a:cxn ang="0">
                  <a:pos x="921" y="393"/>
                </a:cxn>
                <a:cxn ang="0">
                  <a:pos x="1047" y="522"/>
                </a:cxn>
                <a:cxn ang="0">
                  <a:pos x="1176" y="650"/>
                </a:cxn>
                <a:cxn ang="0">
                  <a:pos x="1306" y="776"/>
                </a:cxn>
                <a:cxn ang="0">
                  <a:pos x="0" y="1299"/>
                </a:cxn>
                <a:cxn ang="0">
                  <a:pos x="556" y="0"/>
                </a:cxn>
              </a:cxnLst>
              <a:rect l="0" t="0" r="r" b="b"/>
              <a:pathLst>
                <a:path w="1306" h="1299">
                  <a:moveTo>
                    <a:pt x="556" y="0"/>
                  </a:moveTo>
                  <a:lnTo>
                    <a:pt x="675" y="131"/>
                  </a:lnTo>
                  <a:lnTo>
                    <a:pt x="796" y="261"/>
                  </a:lnTo>
                  <a:lnTo>
                    <a:pt x="921" y="393"/>
                  </a:lnTo>
                  <a:lnTo>
                    <a:pt x="1047" y="522"/>
                  </a:lnTo>
                  <a:lnTo>
                    <a:pt x="1176" y="650"/>
                  </a:lnTo>
                  <a:lnTo>
                    <a:pt x="1306" y="776"/>
                  </a:lnTo>
                  <a:lnTo>
                    <a:pt x="0" y="1299"/>
                  </a:lnTo>
                  <a:lnTo>
                    <a:pt x="556"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Evidence</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and Data</a:t>
              </a:r>
            </a:p>
          </p:txBody>
        </p:sp>
        <p:sp>
          <p:nvSpPr>
            <p:cNvPr id="100" name="Freeform 8"/>
            <p:cNvSpPr>
              <a:spLocks/>
            </p:cNvSpPr>
            <p:nvPr/>
          </p:nvSpPr>
          <p:spPr bwMode="auto">
            <a:xfrm>
              <a:off x="6040438" y="3005138"/>
              <a:ext cx="2079625" cy="1712913"/>
            </a:xfrm>
            <a:custGeom>
              <a:avLst/>
              <a:gdLst/>
              <a:ahLst/>
              <a:cxnLst>
                <a:cxn ang="0">
                  <a:pos x="1310" y="0"/>
                </a:cxn>
                <a:cxn ang="0">
                  <a:pos x="1302" y="175"/>
                </a:cxn>
                <a:cxn ang="0">
                  <a:pos x="1295" y="354"/>
                </a:cxn>
                <a:cxn ang="0">
                  <a:pos x="1291" y="534"/>
                </a:cxn>
                <a:cxn ang="0">
                  <a:pos x="1289" y="716"/>
                </a:cxn>
                <a:cxn ang="0">
                  <a:pos x="1290" y="898"/>
                </a:cxn>
                <a:cxn ang="0">
                  <a:pos x="1293" y="1079"/>
                </a:cxn>
                <a:cxn ang="0">
                  <a:pos x="0" y="524"/>
                </a:cxn>
                <a:cxn ang="0">
                  <a:pos x="1310" y="0"/>
                </a:cxn>
              </a:cxnLst>
              <a:rect l="0" t="0" r="r" b="b"/>
              <a:pathLst>
                <a:path w="1310" h="1079">
                  <a:moveTo>
                    <a:pt x="1310" y="0"/>
                  </a:moveTo>
                  <a:lnTo>
                    <a:pt x="1302" y="175"/>
                  </a:lnTo>
                  <a:lnTo>
                    <a:pt x="1295" y="354"/>
                  </a:lnTo>
                  <a:lnTo>
                    <a:pt x="1291" y="534"/>
                  </a:lnTo>
                  <a:lnTo>
                    <a:pt x="1289" y="716"/>
                  </a:lnTo>
                  <a:lnTo>
                    <a:pt x="1290" y="898"/>
                  </a:lnTo>
                  <a:lnTo>
                    <a:pt x="1293" y="1079"/>
                  </a:lnTo>
                  <a:lnTo>
                    <a:pt x="0" y="524"/>
                  </a:lnTo>
                  <a:lnTo>
                    <a:pt x="1310" y="0"/>
                  </a:lnTo>
                  <a:close/>
                </a:path>
              </a:pathLst>
            </a:custGeom>
            <a:gradFill flip="none" rotWithShape="1">
              <a:gsLst>
                <a:gs pos="0">
                  <a:srgbClr val="541868"/>
                </a:gs>
                <a:gs pos="50000">
                  <a:schemeClr val="accent3"/>
                </a:gs>
                <a:gs pos="100000">
                  <a:schemeClr val="accent3">
                    <a:lumMod val="60000"/>
                    <a:lumOff val="40000"/>
                  </a:schemeClr>
                </a:gs>
              </a:gsLst>
              <a:lin ang="10800000" scaled="1"/>
              <a:tileRect/>
            </a:gradFill>
            <a:ln w="0">
              <a:solidFill>
                <a:schemeClr val="accent3"/>
              </a:solidFill>
              <a:prstDash val="solid"/>
              <a:round/>
              <a:headEnd/>
              <a:tailEnd/>
            </a:ln>
          </p:spPr>
          <p:txBody>
            <a:bodyPr vert="horz" wrap="square" lIns="91440" tIns="45720" rIns="274320" bIns="45720" numCol="1" anchor="ctr" anchorCtr="0" compatLnSpc="1">
              <a:prstTxWarp prst="textNoShape">
                <a:avLst/>
              </a:prstTxWarp>
            </a:bodyPr>
            <a:lstStyle/>
            <a:p>
              <a:pPr marL="0" marR="0" lvl="0" indent="0" algn="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Production-first</a:t>
              </a:r>
              <a:b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Mindset</a:t>
              </a:r>
            </a:p>
          </p:txBody>
        </p:sp>
        <p:sp>
          <p:nvSpPr>
            <p:cNvPr id="101" name="Freeform 9"/>
            <p:cNvSpPr>
              <a:spLocks/>
            </p:cNvSpPr>
            <p:nvPr/>
          </p:nvSpPr>
          <p:spPr bwMode="auto">
            <a:xfrm>
              <a:off x="6040438" y="3836988"/>
              <a:ext cx="2058987" cy="2076450"/>
            </a:xfrm>
            <a:custGeom>
              <a:avLst/>
              <a:gdLst/>
              <a:ahLst/>
              <a:cxnLst>
                <a:cxn ang="0">
                  <a:pos x="0" y="0"/>
                </a:cxn>
                <a:cxn ang="0">
                  <a:pos x="1297" y="557"/>
                </a:cxn>
                <a:cxn ang="0">
                  <a:pos x="1166" y="675"/>
                </a:cxn>
                <a:cxn ang="0">
                  <a:pos x="1036" y="797"/>
                </a:cxn>
                <a:cxn ang="0">
                  <a:pos x="906" y="922"/>
                </a:cxn>
                <a:cxn ang="0">
                  <a:pos x="776" y="1049"/>
                </a:cxn>
                <a:cxn ang="0">
                  <a:pos x="648" y="1178"/>
                </a:cxn>
                <a:cxn ang="0">
                  <a:pos x="522" y="1308"/>
                </a:cxn>
                <a:cxn ang="0">
                  <a:pos x="0" y="0"/>
                </a:cxn>
              </a:cxnLst>
              <a:rect l="0" t="0" r="r" b="b"/>
              <a:pathLst>
                <a:path w="1297" h="1308">
                  <a:moveTo>
                    <a:pt x="0" y="0"/>
                  </a:moveTo>
                  <a:lnTo>
                    <a:pt x="1297" y="557"/>
                  </a:lnTo>
                  <a:lnTo>
                    <a:pt x="1166" y="675"/>
                  </a:lnTo>
                  <a:lnTo>
                    <a:pt x="1036" y="797"/>
                  </a:lnTo>
                  <a:lnTo>
                    <a:pt x="906" y="922"/>
                  </a:lnTo>
                  <a:lnTo>
                    <a:pt x="776" y="1049"/>
                  </a:lnTo>
                  <a:lnTo>
                    <a:pt x="648" y="1178"/>
                  </a:lnTo>
                  <a:lnTo>
                    <a:pt x="522" y="1308"/>
                  </a:lnTo>
                  <a:lnTo>
                    <a:pt x="0"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1300" kern="0" dirty="0" smtClean="0">
                  <a:solidFill>
                    <a:prstClr val="black">
                      <a:lumMod val="75000"/>
                      <a:lumOff val="25000"/>
                    </a:prstClr>
                  </a:solidFill>
                  <a:latin typeface="Arial" pitchFamily="34" charset="0"/>
                  <a:cs typeface="Arial" pitchFamily="34" charset="0"/>
                </a:rPr>
                <a:t>Public and</a:t>
              </a:r>
              <a:br>
                <a:rPr lang="en-US" sz="1300" kern="0" dirty="0" smtClean="0">
                  <a:solidFill>
                    <a:prstClr val="black">
                      <a:lumMod val="75000"/>
                      <a:lumOff val="25000"/>
                    </a:prstClr>
                  </a:solidFill>
                  <a:latin typeface="Arial" pitchFamily="34" charset="0"/>
                  <a:cs typeface="Arial" pitchFamily="34" charset="0"/>
                </a:rPr>
              </a:br>
              <a:r>
                <a:rPr lang="en-US" sz="1300" kern="0" dirty="0" smtClean="0">
                  <a:solidFill>
                    <a:prstClr val="black">
                      <a:lumMod val="75000"/>
                      <a:lumOff val="25000"/>
                    </a:prstClr>
                  </a:solidFill>
                  <a:latin typeface="Arial" pitchFamily="34" charset="0"/>
                  <a:cs typeface="Arial" pitchFamily="34" charset="0"/>
                </a:rPr>
                <a:t>Hybrid Cloud</a:t>
              </a:r>
              <a:endPar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endParaRPr>
            </a:p>
          </p:txBody>
        </p:sp>
        <p:sp>
          <p:nvSpPr>
            <p:cNvPr id="102" name="Freeform 10"/>
            <p:cNvSpPr>
              <a:spLocks/>
            </p:cNvSpPr>
            <p:nvPr/>
          </p:nvSpPr>
          <p:spPr bwMode="auto">
            <a:xfrm>
              <a:off x="5160963" y="3836988"/>
              <a:ext cx="1711325" cy="2082800"/>
            </a:xfrm>
            <a:custGeom>
              <a:avLst/>
              <a:gdLst/>
              <a:ahLst/>
              <a:cxnLst>
                <a:cxn ang="0">
                  <a:pos x="554" y="0"/>
                </a:cxn>
                <a:cxn ang="0">
                  <a:pos x="1078" y="1312"/>
                </a:cxn>
                <a:cxn ang="0">
                  <a:pos x="903" y="1303"/>
                </a:cxn>
                <a:cxn ang="0">
                  <a:pos x="724" y="1297"/>
                </a:cxn>
                <a:cxn ang="0">
                  <a:pos x="544" y="1293"/>
                </a:cxn>
                <a:cxn ang="0">
                  <a:pos x="362" y="1291"/>
                </a:cxn>
                <a:cxn ang="0">
                  <a:pos x="181" y="1291"/>
                </a:cxn>
                <a:cxn ang="0">
                  <a:pos x="0" y="1295"/>
                </a:cxn>
                <a:cxn ang="0">
                  <a:pos x="554" y="0"/>
                </a:cxn>
              </a:cxnLst>
              <a:rect l="0" t="0" r="r" b="b"/>
              <a:pathLst>
                <a:path w="1078" h="1312">
                  <a:moveTo>
                    <a:pt x="554" y="0"/>
                  </a:moveTo>
                  <a:lnTo>
                    <a:pt x="1078" y="1312"/>
                  </a:lnTo>
                  <a:lnTo>
                    <a:pt x="903" y="1303"/>
                  </a:lnTo>
                  <a:lnTo>
                    <a:pt x="724" y="1297"/>
                  </a:lnTo>
                  <a:lnTo>
                    <a:pt x="544" y="1293"/>
                  </a:lnTo>
                  <a:lnTo>
                    <a:pt x="362" y="1291"/>
                  </a:lnTo>
                  <a:lnTo>
                    <a:pt x="181" y="1291"/>
                  </a:lnTo>
                  <a:lnTo>
                    <a:pt x="0" y="1295"/>
                  </a:lnTo>
                  <a:lnTo>
                    <a:pt x="554" y="0"/>
                  </a:lnTo>
                  <a:close/>
                </a:path>
              </a:pathLst>
            </a:custGeom>
            <a:gradFill flip="none" rotWithShape="1">
              <a:gsLst>
                <a:gs pos="0">
                  <a:srgbClr val="541868"/>
                </a:gs>
                <a:gs pos="50000">
                  <a:schemeClr val="accent3"/>
                </a:gs>
                <a:gs pos="100000">
                  <a:schemeClr val="accent3">
                    <a:lumMod val="60000"/>
                    <a:lumOff val="40000"/>
                  </a:schemeClr>
                </a:gs>
              </a:gsLst>
              <a:lin ang="16200000" scaled="1"/>
              <a:tileRect/>
            </a:gradFill>
            <a:ln w="0">
              <a:solidFill>
                <a:schemeClr val="accent3"/>
              </a:solidFill>
              <a:prstDash val="solid"/>
              <a:round/>
              <a:headEnd/>
              <a:tailEnd/>
            </a:ln>
          </p:spPr>
          <p:txBody>
            <a:bodyPr vert="horz" wrap="square" lIns="91440" tIns="45720" rIns="91440" bIns="182880" numCol="1" anchor="b"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endParaRPr>
            </a:p>
          </p:txBody>
        </p:sp>
        <p:sp>
          <p:nvSpPr>
            <p:cNvPr id="103" name="Freeform 11"/>
            <p:cNvSpPr>
              <a:spLocks/>
            </p:cNvSpPr>
            <p:nvPr/>
          </p:nvSpPr>
          <p:spPr bwMode="auto">
            <a:xfrm>
              <a:off x="3967163" y="3836988"/>
              <a:ext cx="2073275" cy="2062163"/>
            </a:xfrm>
            <a:custGeom>
              <a:avLst/>
              <a:gdLst/>
              <a:ahLst/>
              <a:cxnLst>
                <a:cxn ang="0">
                  <a:pos x="1306" y="0"/>
                </a:cxn>
                <a:cxn ang="0">
                  <a:pos x="750" y="1299"/>
                </a:cxn>
                <a:cxn ang="0">
                  <a:pos x="632" y="1169"/>
                </a:cxn>
                <a:cxn ang="0">
                  <a:pos x="510" y="1038"/>
                </a:cxn>
                <a:cxn ang="0">
                  <a:pos x="385" y="907"/>
                </a:cxn>
                <a:cxn ang="0">
                  <a:pos x="259" y="777"/>
                </a:cxn>
                <a:cxn ang="0">
                  <a:pos x="130" y="649"/>
                </a:cxn>
                <a:cxn ang="0">
                  <a:pos x="0" y="524"/>
                </a:cxn>
                <a:cxn ang="0">
                  <a:pos x="1306" y="0"/>
                </a:cxn>
              </a:cxnLst>
              <a:rect l="0" t="0" r="r" b="b"/>
              <a:pathLst>
                <a:path w="1306" h="1299">
                  <a:moveTo>
                    <a:pt x="1306" y="0"/>
                  </a:moveTo>
                  <a:lnTo>
                    <a:pt x="750" y="1299"/>
                  </a:lnTo>
                  <a:lnTo>
                    <a:pt x="632" y="1169"/>
                  </a:lnTo>
                  <a:lnTo>
                    <a:pt x="510" y="1038"/>
                  </a:lnTo>
                  <a:lnTo>
                    <a:pt x="385" y="907"/>
                  </a:lnTo>
                  <a:lnTo>
                    <a:pt x="259" y="777"/>
                  </a:lnTo>
                  <a:lnTo>
                    <a:pt x="130" y="649"/>
                  </a:lnTo>
                  <a:lnTo>
                    <a:pt x="0" y="524"/>
                  </a:lnTo>
                  <a:lnTo>
                    <a:pt x="1306"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Agile Schedule</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and Teams</a:t>
              </a:r>
            </a:p>
          </p:txBody>
        </p:sp>
        <p:sp>
          <p:nvSpPr>
            <p:cNvPr id="104" name="Freeform 12"/>
            <p:cNvSpPr>
              <a:spLocks/>
            </p:cNvSpPr>
            <p:nvPr/>
          </p:nvSpPr>
          <p:spPr bwMode="auto">
            <a:xfrm>
              <a:off x="3960813" y="2955925"/>
              <a:ext cx="2079625" cy="1714500"/>
            </a:xfrm>
            <a:custGeom>
              <a:avLst/>
              <a:gdLst/>
              <a:ahLst/>
              <a:cxnLst>
                <a:cxn ang="0">
                  <a:pos x="17" y="0"/>
                </a:cxn>
                <a:cxn ang="0">
                  <a:pos x="1310" y="555"/>
                </a:cxn>
                <a:cxn ang="0">
                  <a:pos x="0" y="1080"/>
                </a:cxn>
                <a:cxn ang="0">
                  <a:pos x="7" y="930"/>
                </a:cxn>
                <a:cxn ang="0">
                  <a:pos x="14" y="778"/>
                </a:cxn>
                <a:cxn ang="0">
                  <a:pos x="17" y="623"/>
                </a:cxn>
                <a:cxn ang="0">
                  <a:pos x="20" y="467"/>
                </a:cxn>
                <a:cxn ang="0">
                  <a:pos x="21" y="311"/>
                </a:cxn>
                <a:cxn ang="0">
                  <a:pos x="20" y="155"/>
                </a:cxn>
                <a:cxn ang="0">
                  <a:pos x="17" y="0"/>
                </a:cxn>
              </a:cxnLst>
              <a:rect l="0" t="0" r="r" b="b"/>
              <a:pathLst>
                <a:path w="1310" h="1080">
                  <a:moveTo>
                    <a:pt x="17" y="0"/>
                  </a:moveTo>
                  <a:lnTo>
                    <a:pt x="1310" y="555"/>
                  </a:lnTo>
                  <a:lnTo>
                    <a:pt x="0" y="1080"/>
                  </a:lnTo>
                  <a:lnTo>
                    <a:pt x="7" y="930"/>
                  </a:lnTo>
                  <a:lnTo>
                    <a:pt x="14" y="778"/>
                  </a:lnTo>
                  <a:lnTo>
                    <a:pt x="17" y="623"/>
                  </a:lnTo>
                  <a:lnTo>
                    <a:pt x="20" y="467"/>
                  </a:lnTo>
                  <a:lnTo>
                    <a:pt x="21" y="311"/>
                  </a:lnTo>
                  <a:lnTo>
                    <a:pt x="20" y="155"/>
                  </a:lnTo>
                  <a:lnTo>
                    <a:pt x="17" y="0"/>
                  </a:lnTo>
                  <a:close/>
                </a:path>
              </a:pathLst>
            </a:custGeom>
            <a:gradFill flip="none" rotWithShape="1">
              <a:gsLst>
                <a:gs pos="0">
                  <a:srgbClr val="541868"/>
                </a:gs>
                <a:gs pos="50000">
                  <a:schemeClr val="accent3"/>
                </a:gs>
                <a:gs pos="100000">
                  <a:schemeClr val="accent3">
                    <a:lumMod val="60000"/>
                    <a:lumOff val="40000"/>
                  </a:schemeClr>
                </a:gs>
              </a:gsLst>
              <a:lin ang="0" scaled="1"/>
              <a:tileRect/>
            </a:gradFill>
            <a:ln w="0">
              <a:solidFill>
                <a:schemeClr val="accent3"/>
              </a:solidFill>
              <a:prstDash val="solid"/>
              <a:round/>
              <a:headEnd/>
              <a:tailEnd/>
            </a:ln>
          </p:spPr>
          <p:txBody>
            <a:bodyPr vert="horz" wrap="square" lIns="274320" tIns="45720" rIns="91440" bIns="45720" numCol="1" anchor="ctr"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Technical Debt</a:t>
              </a:r>
            </a:p>
          </p:txBody>
        </p:sp>
        <p:sp>
          <p:nvSpPr>
            <p:cNvPr id="105" name="Freeform 13"/>
            <p:cNvSpPr>
              <a:spLocks/>
            </p:cNvSpPr>
            <p:nvPr/>
          </p:nvSpPr>
          <p:spPr bwMode="auto">
            <a:xfrm>
              <a:off x="3981450" y="1762125"/>
              <a:ext cx="2058987" cy="2074863"/>
            </a:xfrm>
            <a:custGeom>
              <a:avLst/>
              <a:gdLst/>
              <a:ahLst/>
              <a:cxnLst>
                <a:cxn ang="0">
                  <a:pos x="774" y="0"/>
                </a:cxn>
                <a:cxn ang="0">
                  <a:pos x="1297" y="1307"/>
                </a:cxn>
                <a:cxn ang="0">
                  <a:pos x="0" y="751"/>
                </a:cxn>
                <a:cxn ang="0">
                  <a:pos x="130" y="632"/>
                </a:cxn>
                <a:cxn ang="0">
                  <a:pos x="260" y="510"/>
                </a:cxn>
                <a:cxn ang="0">
                  <a:pos x="391" y="385"/>
                </a:cxn>
                <a:cxn ang="0">
                  <a:pos x="521" y="259"/>
                </a:cxn>
                <a:cxn ang="0">
                  <a:pos x="649" y="130"/>
                </a:cxn>
                <a:cxn ang="0">
                  <a:pos x="774" y="0"/>
                </a:cxn>
              </a:cxnLst>
              <a:rect l="0" t="0" r="r" b="b"/>
              <a:pathLst>
                <a:path w="1297" h="1307">
                  <a:moveTo>
                    <a:pt x="774" y="0"/>
                  </a:moveTo>
                  <a:lnTo>
                    <a:pt x="1297" y="1307"/>
                  </a:lnTo>
                  <a:lnTo>
                    <a:pt x="0" y="751"/>
                  </a:lnTo>
                  <a:lnTo>
                    <a:pt x="130" y="632"/>
                  </a:lnTo>
                  <a:lnTo>
                    <a:pt x="260" y="510"/>
                  </a:lnTo>
                  <a:lnTo>
                    <a:pt x="391" y="385"/>
                  </a:lnTo>
                  <a:lnTo>
                    <a:pt x="521" y="259"/>
                  </a:lnTo>
                  <a:lnTo>
                    <a:pt x="649" y="130"/>
                  </a:lnTo>
                  <a:lnTo>
                    <a:pt x="774"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Flow of</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Value</a:t>
              </a:r>
            </a:p>
          </p:txBody>
        </p:sp>
        <p:sp>
          <p:nvSpPr>
            <p:cNvPr id="96" name="Oval 95"/>
            <p:cNvSpPr/>
            <p:nvPr/>
          </p:nvSpPr>
          <p:spPr>
            <a:xfrm>
              <a:off x="5678177" y="3461258"/>
              <a:ext cx="720080" cy="720080"/>
            </a:xfrm>
            <a:prstGeom prst="ellipse">
              <a:avLst/>
            </a:prstGeom>
            <a:solidFill>
              <a:srgbClr val="541868"/>
            </a:solidFill>
            <a:ln w="25400" cap="flat" cmpd="sng" algn="ctr">
              <a:solidFill>
                <a:srgbClr val="541868"/>
              </a:solidFill>
              <a:prstDash val="solid"/>
            </a:ln>
            <a:effectLst/>
          </p:spPr>
          <p:txBody>
            <a:bodyPr lIns="0" tIns="0" rIns="0" bIns="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noProof="0" dirty="0" err="1" smtClean="0">
                  <a:ln>
                    <a:noFill/>
                  </a:ln>
                  <a:solidFill>
                    <a:prstClr val="white"/>
                  </a:solidFill>
                  <a:effectLst/>
                  <a:uLnTx/>
                  <a:uFillTx/>
                  <a:ea typeface="+mn-ea"/>
                  <a:cs typeface="+mn-cs"/>
                </a:rPr>
                <a:t>DevOps</a:t>
              </a:r>
              <a:endParaRPr kumimoji="0" lang="en-US" sz="1200" b="0" i="0" u="none" strike="noStrike" kern="0" cap="none" spc="-30" normalizeH="0" noProof="0" dirty="0" smtClean="0">
                <a:ln>
                  <a:noFill/>
                </a:ln>
                <a:solidFill>
                  <a:prstClr val="white"/>
                </a:solidFill>
                <a:effectLst/>
                <a:uLnTx/>
                <a:uFillTx/>
                <a:ea typeface="+mn-ea"/>
                <a:cs typeface="+mn-cs"/>
              </a:endParaRPr>
            </a:p>
          </p:txBody>
        </p:sp>
      </p:grpSp>
      <p:sp>
        <p:nvSpPr>
          <p:cNvPr id="153" name="Rectangle 152"/>
          <p:cNvSpPr/>
          <p:nvPr/>
        </p:nvSpPr>
        <p:spPr>
          <a:xfrm>
            <a:off x="8586767" y="1650744"/>
            <a:ext cx="3536126" cy="440699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r>
              <a:rPr lang="en-US" sz="1400" dirty="0" smtClean="0">
                <a:solidFill>
                  <a:srgbClr val="541868">
                    <a:alpha val="99000"/>
                  </a:srgbClr>
                </a:solidFill>
                <a:ea typeface="Kozuka Gothic Pro R" pitchFamily="34" charset="-128"/>
              </a:rPr>
              <a:t>Evidence</a:t>
            </a:r>
            <a:endParaRPr lang="en-US" sz="1400" dirty="0">
              <a:solidFill>
                <a:srgbClr val="541868">
                  <a:alpha val="99000"/>
                </a:srgbClr>
              </a:solidFill>
              <a:ea typeface="Kozuka Gothic Pro R" pitchFamily="34" charset="-128"/>
            </a:endParaRPr>
          </a:p>
          <a:p>
            <a:pPr marL="0" lvl="1" defTabSz="1218836" fontAlgn="base">
              <a:spcAft>
                <a:spcPct val="0"/>
              </a:spcAft>
            </a:pPr>
            <a:r>
              <a:rPr lang="en-US" sz="1200" dirty="0">
                <a:solidFill>
                  <a:srgbClr val="505050">
                    <a:alpha val="99000"/>
                  </a:srgbClr>
                </a:solidFill>
                <a:ea typeface="Kozuka Gothic Pro R" pitchFamily="34" charset="-128"/>
              </a:rPr>
              <a:t>Characteristics and behaviors that demonstrate how an organization uses </a:t>
            </a:r>
            <a:r>
              <a:rPr lang="en-US" sz="1200" b="1" dirty="0">
                <a:solidFill>
                  <a:srgbClr val="505050">
                    <a:alpha val="99000"/>
                  </a:srgbClr>
                </a:solidFill>
                <a:ea typeface="Kozuka Gothic Pro R" pitchFamily="34" charset="-128"/>
              </a:rPr>
              <a:t>data in decision making</a:t>
            </a:r>
            <a:r>
              <a:rPr lang="en-US" sz="1200" dirty="0">
                <a:solidFill>
                  <a:srgbClr val="505050">
                    <a:alpha val="99000"/>
                  </a:srgbClr>
                </a:solidFill>
                <a:ea typeface="Kozuka Gothic Pro R" pitchFamily="34" charset="-128"/>
              </a:rPr>
              <a:t>, including code analysis, test results and real-world usage metrics.</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smtClean="0">
                <a:solidFill>
                  <a:srgbClr val="541868">
                    <a:alpha val="99000"/>
                  </a:srgbClr>
                </a:solidFill>
                <a:ea typeface="Kozuka Gothic Pro R" pitchFamily="34" charset="-128"/>
              </a:rPr>
              <a:t>Production</a:t>
            </a:r>
            <a:endParaRPr lang="en-US" sz="1400" dirty="0">
              <a:solidFill>
                <a:srgbClr val="541868">
                  <a:alpha val="99000"/>
                </a:srgbClr>
              </a:solidFill>
              <a:ea typeface="Kozuka Gothic Pro R" pitchFamily="34" charset="-128"/>
            </a:endParaRPr>
          </a:p>
          <a:p>
            <a:pPr marL="0" lvl="1" defTabSz="1218836" fontAlgn="base">
              <a:spcAft>
                <a:spcPct val="0"/>
              </a:spcAft>
            </a:pPr>
            <a:r>
              <a:rPr lang="en-US" sz="1200" dirty="0">
                <a:solidFill>
                  <a:srgbClr val="505050">
                    <a:alpha val="99000"/>
                  </a:srgbClr>
                </a:solidFill>
                <a:ea typeface="Kozuka Gothic Pro R" pitchFamily="34" charset="-128"/>
              </a:rPr>
              <a:t>Refers to how an organization </a:t>
            </a:r>
            <a:r>
              <a:rPr lang="en-US" sz="1200" b="1" dirty="0">
                <a:solidFill>
                  <a:srgbClr val="505050">
                    <a:alpha val="99000"/>
                  </a:srgbClr>
                </a:solidFill>
                <a:ea typeface="Kozuka Gothic Pro R" pitchFamily="34" charset="-128"/>
              </a:rPr>
              <a:t>manages software in its production environment</a:t>
            </a:r>
            <a:r>
              <a:rPr lang="en-US" sz="1200" dirty="0">
                <a:solidFill>
                  <a:srgbClr val="505050">
                    <a:alpha val="99000"/>
                  </a:srgbClr>
                </a:solidFill>
                <a:ea typeface="Kozuka Gothic Pro R" pitchFamily="34" charset="-128"/>
              </a:rPr>
              <a:t>, including how it detects and responds to unexpected events</a:t>
            </a:r>
            <a:r>
              <a:rPr lang="en-US" sz="1200" dirty="0" smtClean="0">
                <a:solidFill>
                  <a:srgbClr val="505050">
                    <a:alpha val="99000"/>
                  </a:srgbClr>
                </a:solidFill>
                <a:ea typeface="Kozuka Gothic Pro R" pitchFamily="34" charset="-128"/>
              </a:rPr>
              <a:t>.</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kern="0" dirty="0" smtClean="0">
                <a:solidFill>
                  <a:srgbClr val="541868"/>
                </a:solidFill>
                <a:cs typeface="Arial" pitchFamily="34" charset="0"/>
              </a:rPr>
              <a:t>Cloud Infrastructure</a:t>
            </a:r>
            <a:endParaRPr lang="en-US" sz="1400" kern="0" dirty="0">
              <a:solidFill>
                <a:srgbClr val="541868"/>
              </a:solidFill>
              <a:cs typeface="Arial" pitchFamily="34" charset="0"/>
            </a:endParaRPr>
          </a:p>
          <a:p>
            <a:pPr marL="0" lvl="1" defTabSz="1218836" fontAlgn="base">
              <a:spcAft>
                <a:spcPct val="0"/>
              </a:spcAft>
            </a:pPr>
            <a:r>
              <a:rPr lang="en-US" sz="1200" dirty="0">
                <a:solidFill>
                  <a:srgbClr val="505050">
                    <a:alpha val="99000"/>
                  </a:srgbClr>
                </a:solidFill>
                <a:ea typeface="Kozuka Gothic Pro R" pitchFamily="34" charset="-128"/>
              </a:rPr>
              <a:t>Refers to the behaviors and characteristics of how the organization approaches and manages the </a:t>
            </a:r>
            <a:r>
              <a:rPr lang="en-US" sz="1200" b="1" dirty="0">
                <a:solidFill>
                  <a:srgbClr val="505050">
                    <a:alpha val="99000"/>
                  </a:srgbClr>
                </a:solidFill>
                <a:ea typeface="Kozuka Gothic Pro R" pitchFamily="34" charset="-128"/>
              </a:rPr>
              <a:t>core infrastructure</a:t>
            </a:r>
            <a:r>
              <a:rPr lang="en-US" sz="1200" dirty="0">
                <a:solidFill>
                  <a:srgbClr val="505050">
                    <a:alpha val="99000"/>
                  </a:srgbClr>
                </a:solidFill>
                <a:ea typeface="Kozuka Gothic Pro R" pitchFamily="34" charset="-128"/>
              </a:rPr>
              <a:t> that their systems and apps run on.</a:t>
            </a:r>
          </a:p>
        </p:txBody>
      </p:sp>
      <p:sp>
        <p:nvSpPr>
          <p:cNvPr id="2" name="Rectangle 1"/>
          <p:cNvSpPr/>
          <p:nvPr/>
        </p:nvSpPr>
        <p:spPr>
          <a:xfrm>
            <a:off x="313581" y="6399367"/>
            <a:ext cx="2714205" cy="246221"/>
          </a:xfrm>
          <a:prstGeom prst="rect">
            <a:avLst/>
          </a:prstGeom>
        </p:spPr>
        <p:txBody>
          <a:bodyPr wrap="none">
            <a:spAutoFit/>
          </a:bodyPr>
          <a:lstStyle/>
          <a:p>
            <a:r>
              <a:rPr lang="en-US" sz="1000" i="1" dirty="0">
                <a:hlinkClick r:id="rId3"/>
              </a:rPr>
              <a:t>http://devopsassessment.azurewebsites.net</a:t>
            </a:r>
            <a:r>
              <a:rPr lang="en-US" sz="1000" i="1" dirty="0" smtClean="0">
                <a:hlinkClick r:id="rId3"/>
              </a:rPr>
              <a:t>/</a:t>
            </a:r>
            <a:r>
              <a:rPr lang="en-US" sz="1000" i="1" dirty="0" smtClean="0"/>
              <a:t> </a:t>
            </a:r>
            <a:endParaRPr lang="en-US" sz="1000" i="1" dirty="0"/>
          </a:p>
        </p:txBody>
      </p:sp>
    </p:spTree>
    <p:extLst>
      <p:ext uri="{BB962C8B-B14F-4D97-AF65-F5344CB8AC3E}">
        <p14:creationId xmlns:p14="http://schemas.microsoft.com/office/powerpoint/2010/main" val="293796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DevOps Frame</a:t>
            </a:r>
            <a:endParaRPr lang="en-US" dirty="0">
              <a:gradFill>
                <a:gsLst>
                  <a:gs pos="1250">
                    <a:schemeClr val="tx2"/>
                  </a:gs>
                  <a:gs pos="100000">
                    <a:schemeClr val="tx2"/>
                  </a:gs>
                </a:gsLst>
                <a:lin ang="0" scaled="0"/>
              </a:gradFill>
            </a:endParaRPr>
          </a:p>
        </p:txBody>
      </p:sp>
      <p:grpSp>
        <p:nvGrpSpPr>
          <p:cNvPr id="4" name="Group 3"/>
          <p:cNvGrpSpPr/>
          <p:nvPr/>
        </p:nvGrpSpPr>
        <p:grpSpPr>
          <a:xfrm>
            <a:off x="8756542" y="284292"/>
            <a:ext cx="3344450" cy="6425941"/>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gradFill>
                    <a:gsLst>
                      <a:gs pos="2917">
                        <a:schemeClr val="bg1"/>
                      </a:gs>
                      <a:gs pos="30000">
                        <a:schemeClr val="bg1"/>
                      </a:gs>
                    </a:gsLst>
                    <a:lin ang="5400000" scaled="0"/>
                  </a:gradFill>
                </a:rPr>
                <a:t>300 level</a:t>
              </a:r>
              <a:br>
                <a:rPr lang="en-US" sz="2200" kern="1200" dirty="0" smtClean="0">
                  <a:gradFill>
                    <a:gsLst>
                      <a:gs pos="2917">
                        <a:schemeClr val="bg1"/>
                      </a:gs>
                      <a:gs pos="30000">
                        <a:schemeClr val="bg1"/>
                      </a:gs>
                    </a:gsLst>
                    <a:lin ang="5400000" scaled="0"/>
                  </a:gradFill>
                </a:rPr>
              </a:br>
              <a:r>
                <a:rPr lang="en-US" sz="2200" kern="1200" dirty="0" smtClean="0">
                  <a:gradFill>
                    <a:gsLst>
                      <a:gs pos="2917">
                        <a:schemeClr val="bg1"/>
                      </a:gs>
                      <a:gs pos="30000">
                        <a:schemeClr val="bg1"/>
                      </a:gs>
                    </a:gsLst>
                    <a:lin ang="5400000" scaled="0"/>
                  </a:gradFill>
                </a:rPr>
                <a:t>Product w/ Practice</a:t>
              </a:r>
              <a:endParaRPr lang="en-US" sz="2200" kern="1200" dirty="0">
                <a:gradFill>
                  <a:gsLst>
                    <a:gs pos="2917">
                      <a:schemeClr val="bg1"/>
                    </a:gs>
                    <a:gs pos="30000">
                      <a:schemeClr val="bg1"/>
                    </a:gs>
                  </a:gsLst>
                  <a:lin ang="5400000" scaled="0"/>
                </a:gradFill>
              </a:endParaRPr>
            </a:p>
          </p:txBody>
        </p:sp>
      </p:grpSp>
      <p:grpSp>
        <p:nvGrpSpPr>
          <p:cNvPr id="5" name="Group 4"/>
          <p:cNvGrpSpPr/>
          <p:nvPr/>
        </p:nvGrpSpPr>
        <p:grpSpPr>
          <a:xfrm>
            <a:off x="5052212" y="284292"/>
            <a:ext cx="3346704" cy="6425941"/>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algn="ctr" defTabSz="977900">
                <a:lnSpc>
                  <a:spcPct val="90000"/>
                </a:lnSpc>
                <a:spcBef>
                  <a:spcPct val="0"/>
                </a:spcBef>
                <a:spcAft>
                  <a:spcPct val="35000"/>
                </a:spcAft>
              </a:pPr>
              <a:r>
                <a:rPr lang="en-US" sz="2200" dirty="0">
                  <a:gradFill>
                    <a:gsLst>
                      <a:gs pos="2917">
                        <a:schemeClr val="bg1"/>
                      </a:gs>
                      <a:gs pos="30000">
                        <a:schemeClr val="bg1"/>
                      </a:gs>
                    </a:gsLst>
                    <a:lin ang="5400000" scaled="0"/>
                  </a:gradFill>
                </a:rPr>
                <a:t>200 level</a:t>
              </a:r>
              <a:br>
                <a:rPr lang="en-US" sz="2200" dirty="0">
                  <a:gradFill>
                    <a:gsLst>
                      <a:gs pos="2917">
                        <a:schemeClr val="bg1"/>
                      </a:gs>
                      <a:gs pos="30000">
                        <a:schemeClr val="bg1"/>
                      </a:gs>
                    </a:gsLst>
                    <a:lin ang="5400000" scaled="0"/>
                  </a:gradFill>
                </a:rPr>
              </a:br>
              <a:r>
                <a:rPr lang="en-US" sz="2200" dirty="0">
                  <a:gradFill>
                    <a:gsLst>
                      <a:gs pos="2917">
                        <a:schemeClr val="bg1"/>
                      </a:gs>
                      <a:gs pos="30000">
                        <a:schemeClr val="bg1"/>
                      </a:gs>
                    </a:gsLst>
                    <a:lin ang="5400000" scaled="0"/>
                  </a:gradFill>
                </a:rPr>
                <a:t>Practices</a:t>
              </a:r>
            </a:p>
          </p:txBody>
        </p:sp>
      </p:grpSp>
      <p:grpSp>
        <p:nvGrpSpPr>
          <p:cNvPr id="6" name="Group 5"/>
          <p:cNvGrpSpPr/>
          <p:nvPr/>
        </p:nvGrpSpPr>
        <p:grpSpPr>
          <a:xfrm>
            <a:off x="477078" y="1786805"/>
            <a:ext cx="4217508" cy="3420913"/>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dirty="0">
                  <a:gradFill>
                    <a:gsLst>
                      <a:gs pos="2917">
                        <a:schemeClr val="bg1"/>
                      </a:gs>
                      <a:gs pos="30000">
                        <a:schemeClr val="bg1"/>
                      </a:gs>
                    </a:gsLst>
                    <a:lin ang="5400000" scaled="0"/>
                  </a:gradFill>
                </a:rPr>
                <a:t>100 level</a:t>
              </a:r>
              <a:br>
                <a:rPr lang="en-US" sz="2200" dirty="0">
                  <a:gradFill>
                    <a:gsLst>
                      <a:gs pos="2917">
                        <a:schemeClr val="bg1"/>
                      </a:gs>
                      <a:gs pos="30000">
                        <a:schemeClr val="bg1"/>
                      </a:gs>
                    </a:gsLst>
                    <a:lin ang="5400000" scaled="0"/>
                  </a:gradFill>
                </a:rPr>
              </a:br>
              <a:r>
                <a:rPr lang="en-US" sz="2200" dirty="0">
                  <a:gradFill>
                    <a:gsLst>
                      <a:gs pos="2917">
                        <a:schemeClr val="bg1"/>
                      </a:gs>
                      <a:gs pos="30000">
                        <a:schemeClr val="bg1"/>
                      </a:gs>
                    </a:gsLst>
                    <a:lin ang="5400000" scaled="0"/>
                  </a:gradFill>
                </a:rPr>
                <a:t>Overview</a:t>
              </a:r>
            </a:p>
          </p:txBody>
        </p:sp>
      </p:grpSp>
      <p:grpSp>
        <p:nvGrpSpPr>
          <p:cNvPr id="8" name="Group 7"/>
          <p:cNvGrpSpPr/>
          <p:nvPr/>
        </p:nvGrpSpPr>
        <p:grpSpPr>
          <a:xfrm>
            <a:off x="4851692" y="3118050"/>
            <a:ext cx="66702" cy="1334044"/>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0" name="Group 9"/>
          <p:cNvGrpSpPr/>
          <p:nvPr/>
        </p:nvGrpSpPr>
        <p:grpSpPr>
          <a:xfrm>
            <a:off x="8129802" y="2940274"/>
            <a:ext cx="938190" cy="46909"/>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6" name="Rectangle 35"/>
          <p:cNvSpPr/>
          <p:nvPr/>
        </p:nvSpPr>
        <p:spPr>
          <a:xfrm>
            <a:off x="8979733" y="2213807"/>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9022653" y="2354918"/>
            <a:ext cx="2844964" cy="670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Azure Deployment Template with Azure Website + SQL DB </a:t>
            </a:r>
            <a:endParaRPr lang="en-US" sz="1600" kern="1200" dirty="0">
              <a:gradFill>
                <a:gsLst>
                  <a:gs pos="2917">
                    <a:schemeClr val="bg1"/>
                  </a:gs>
                  <a:gs pos="30000">
                    <a:schemeClr val="bg1"/>
                  </a:gs>
                </a:gsLst>
                <a:lin ang="5400000" scaled="0"/>
              </a:gradFill>
            </a:endParaRPr>
          </a:p>
        </p:txBody>
      </p:sp>
      <p:grpSp>
        <p:nvGrpSpPr>
          <p:cNvPr id="12" name="Group 11"/>
          <p:cNvGrpSpPr/>
          <p:nvPr/>
        </p:nvGrpSpPr>
        <p:grpSpPr>
          <a:xfrm>
            <a:off x="8129802" y="3487837"/>
            <a:ext cx="938190" cy="46909"/>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2" name="Rectangle 31"/>
          <p:cNvSpPr/>
          <p:nvPr/>
        </p:nvSpPr>
        <p:spPr>
          <a:xfrm>
            <a:off x="8979733" y="3308931"/>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9022653" y="3478558"/>
            <a:ext cx="2844964" cy="6130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Chef Recipe with Linux VM </a:t>
            </a:r>
            <a:br>
              <a:rPr lang="en-US" sz="1600" kern="1200" dirty="0" smtClean="0">
                <a:gradFill>
                  <a:gsLst>
                    <a:gs pos="2917">
                      <a:schemeClr val="bg1"/>
                    </a:gs>
                    <a:gs pos="30000">
                      <a:schemeClr val="bg1"/>
                    </a:gs>
                  </a:gsLst>
                  <a:lin ang="5400000" scaled="0"/>
                </a:gradFill>
              </a:rPr>
            </a:br>
            <a:r>
              <a:rPr lang="en-US" sz="1600" kern="1200" dirty="0" smtClean="0">
                <a:gradFill>
                  <a:gsLst>
                    <a:gs pos="2917">
                      <a:schemeClr val="bg1"/>
                    </a:gs>
                    <a:gs pos="30000">
                      <a:schemeClr val="bg1"/>
                    </a:gs>
                  </a:gsLst>
                  <a:lin ang="5400000" scaled="0"/>
                </a:gradFill>
              </a:rPr>
              <a:t>on Azure</a:t>
            </a:r>
            <a:endParaRPr lang="en-US" sz="1600" kern="1200" dirty="0">
              <a:gradFill>
                <a:gsLst>
                  <a:gs pos="2917">
                    <a:schemeClr val="bg1"/>
                  </a:gs>
                  <a:gs pos="30000">
                    <a:schemeClr val="bg1"/>
                  </a:gs>
                </a:gsLst>
                <a:lin ang="5400000" scaled="0"/>
              </a:gradFill>
            </a:endParaRPr>
          </a:p>
        </p:txBody>
      </p:sp>
      <p:grpSp>
        <p:nvGrpSpPr>
          <p:cNvPr id="14" name="Group 13"/>
          <p:cNvGrpSpPr/>
          <p:nvPr/>
        </p:nvGrpSpPr>
        <p:grpSpPr>
          <a:xfrm>
            <a:off x="4851692" y="4213174"/>
            <a:ext cx="66702" cy="1334044"/>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6" name="Group 15"/>
          <p:cNvGrpSpPr/>
          <p:nvPr/>
        </p:nvGrpSpPr>
        <p:grpSpPr>
          <a:xfrm>
            <a:off x="8129802" y="5130523"/>
            <a:ext cx="938190" cy="46909"/>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4" name="Rectangle 23"/>
          <p:cNvSpPr/>
          <p:nvPr/>
        </p:nvSpPr>
        <p:spPr>
          <a:xfrm>
            <a:off x="8979733" y="4404055"/>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9022653" y="4591878"/>
            <a:ext cx="2844964" cy="576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Visual Studio Online (</a:t>
            </a:r>
            <a:r>
              <a:rPr lang="en-US" sz="1600" kern="1200" dirty="0" err="1" smtClean="0">
                <a:gradFill>
                  <a:gsLst>
                    <a:gs pos="2917">
                      <a:schemeClr val="bg1"/>
                    </a:gs>
                    <a:gs pos="30000">
                      <a:schemeClr val="bg1"/>
                    </a:gs>
                  </a:gsLst>
                  <a:lin ang="5400000" scaled="0"/>
                </a:gradFill>
              </a:rPr>
              <a:t>git</a:t>
            </a:r>
            <a:r>
              <a:rPr lang="en-US" sz="1600" kern="1200" dirty="0" smtClean="0">
                <a:gradFill>
                  <a:gsLst>
                    <a:gs pos="2917">
                      <a:schemeClr val="bg1"/>
                    </a:gs>
                    <a:gs pos="30000">
                      <a:schemeClr val="bg1"/>
                    </a:gs>
                  </a:gsLst>
                  <a:lin ang="5400000" scaled="0"/>
                </a:gradFill>
              </a:rPr>
              <a:t>) + Jenkins (build)</a:t>
            </a:r>
            <a:endParaRPr lang="en-US" sz="1600" kern="1200" dirty="0">
              <a:gradFill>
                <a:gsLst>
                  <a:gs pos="2917">
                    <a:schemeClr val="bg1"/>
                  </a:gs>
                  <a:gs pos="30000">
                    <a:schemeClr val="bg1"/>
                  </a:gs>
                </a:gsLst>
                <a:lin ang="5400000" scaled="0"/>
              </a:gradFill>
            </a:endParaRPr>
          </a:p>
        </p:txBody>
      </p:sp>
      <p:grpSp>
        <p:nvGrpSpPr>
          <p:cNvPr id="18" name="Group 17"/>
          <p:cNvGrpSpPr/>
          <p:nvPr/>
        </p:nvGrpSpPr>
        <p:grpSpPr>
          <a:xfrm>
            <a:off x="8129802" y="5678085"/>
            <a:ext cx="938190" cy="46909"/>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0" name="Rectangle 19"/>
          <p:cNvSpPr/>
          <p:nvPr/>
        </p:nvSpPr>
        <p:spPr>
          <a:xfrm>
            <a:off x="8979733" y="5499180"/>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9022653" y="5668806"/>
            <a:ext cx="2844964" cy="613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gradFill>
                  <a:gsLst>
                    <a:gs pos="2917">
                      <a:schemeClr val="bg1"/>
                    </a:gs>
                    <a:gs pos="30000">
                      <a:schemeClr val="bg1"/>
                    </a:gs>
                  </a:gsLst>
                  <a:lin ang="5400000" scaled="0"/>
                </a:gradFill>
              </a:rPr>
              <a:t>Github</a:t>
            </a:r>
            <a:r>
              <a:rPr lang="en-US" sz="1600" kern="1200" dirty="0" smtClean="0">
                <a:gradFill>
                  <a:gsLst>
                    <a:gs pos="2917">
                      <a:schemeClr val="bg1"/>
                    </a:gs>
                    <a:gs pos="30000">
                      <a:schemeClr val="bg1"/>
                    </a:gs>
                  </a:gsLst>
                  <a:lin ang="5400000" scaled="0"/>
                </a:gradFill>
              </a:rPr>
              <a:t> + Visual Studio Online + </a:t>
            </a:r>
            <a:r>
              <a:rPr lang="en-US" sz="1600" kern="1200" dirty="0" err="1" smtClean="0">
                <a:gradFill>
                  <a:gsLst>
                    <a:gs pos="2917">
                      <a:schemeClr val="bg1"/>
                    </a:gs>
                    <a:gs pos="30000">
                      <a:schemeClr val="bg1"/>
                    </a:gs>
                  </a:gsLst>
                  <a:lin ang="5400000" scaled="0"/>
                </a:gradFill>
              </a:rPr>
              <a:t>Gradle</a:t>
            </a:r>
            <a:endParaRPr lang="en-US" sz="1600" kern="1200" dirty="0">
              <a:gradFill>
                <a:gsLst>
                  <a:gs pos="2917">
                    <a:schemeClr val="bg1"/>
                  </a:gs>
                  <a:gs pos="30000">
                    <a:schemeClr val="bg1"/>
                  </a:gs>
                </a:gsLst>
                <a:lin ang="5400000" scaled="0"/>
              </a:gradFill>
            </a:endParaRPr>
          </a:p>
        </p:txBody>
      </p:sp>
      <p:grpSp>
        <p:nvGrpSpPr>
          <p:cNvPr id="7" name="Group 6"/>
          <p:cNvGrpSpPr/>
          <p:nvPr/>
        </p:nvGrpSpPr>
        <p:grpSpPr>
          <a:xfrm>
            <a:off x="636105" y="3856493"/>
            <a:ext cx="3868026" cy="95228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People, Process, Biz Value, </a:t>
              </a:r>
              <a:br>
                <a:rPr lang="en-US" sz="1600" kern="1200" dirty="0" smtClean="0">
                  <a:gradFill>
                    <a:gsLst>
                      <a:gs pos="2917">
                        <a:schemeClr val="bg1"/>
                      </a:gs>
                      <a:gs pos="30000">
                        <a:schemeClr val="bg1"/>
                      </a:gs>
                    </a:gsLst>
                    <a:lin ang="5400000" scaled="0"/>
                  </a:gradFill>
                </a:rPr>
              </a:br>
              <a:r>
                <a:rPr lang="en-US" sz="1600" kern="1200" dirty="0" smtClean="0">
                  <a:gradFill>
                    <a:gsLst>
                      <a:gs pos="2917">
                        <a:schemeClr val="bg1"/>
                      </a:gs>
                      <a:gs pos="30000">
                        <a:schemeClr val="bg1"/>
                      </a:gs>
                    </a:gsLst>
                    <a:lin ang="5400000" scaled="0"/>
                  </a:gradFill>
                </a:rPr>
                <a:t>LM foundation, etc.</a:t>
              </a:r>
              <a:endParaRPr lang="en-US" sz="1600" kern="1200" dirty="0">
                <a:gradFill>
                  <a:gsLst>
                    <a:gs pos="2917">
                      <a:schemeClr val="bg1"/>
                    </a:gs>
                    <a:gs pos="30000">
                      <a:schemeClr val="bg1"/>
                    </a:gs>
                  </a:gsLst>
                  <a:lin ang="5400000" scaled="0"/>
                </a:gradFill>
              </a:endParaRPr>
            </a:p>
          </p:txBody>
        </p:sp>
      </p:grpSp>
      <p:grpSp>
        <p:nvGrpSpPr>
          <p:cNvPr id="9" name="Group 8"/>
          <p:cNvGrpSpPr/>
          <p:nvPr/>
        </p:nvGrpSpPr>
        <p:grpSpPr>
          <a:xfrm>
            <a:off x="5265955" y="2761369"/>
            <a:ext cx="2935224" cy="95228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Infrastructure as Code</a:t>
              </a:r>
              <a:endParaRPr lang="en-US" sz="1600" kern="1200" dirty="0">
                <a:gradFill>
                  <a:gsLst>
                    <a:gs pos="2917">
                      <a:schemeClr val="bg1"/>
                    </a:gs>
                    <a:gs pos="30000">
                      <a:schemeClr val="bg1"/>
                    </a:gs>
                  </a:gsLst>
                  <a:lin ang="5400000" scaled="0"/>
                </a:gradFill>
              </a:endParaRPr>
            </a:p>
          </p:txBody>
        </p:sp>
      </p:grpSp>
      <p:grpSp>
        <p:nvGrpSpPr>
          <p:cNvPr id="15" name="Group 14"/>
          <p:cNvGrpSpPr/>
          <p:nvPr/>
        </p:nvGrpSpPr>
        <p:grpSpPr>
          <a:xfrm>
            <a:off x="5265955" y="4951617"/>
            <a:ext cx="2935224" cy="95228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Continuous Integration</a:t>
              </a:r>
              <a:endParaRPr lang="en-US" sz="1600" kern="1200" dirty="0">
                <a:gradFill>
                  <a:gsLst>
                    <a:gs pos="2917">
                      <a:schemeClr val="bg1"/>
                    </a:gs>
                    <a:gs pos="30000">
                      <a:schemeClr val="bg1"/>
                    </a:gs>
                  </a:gsLst>
                  <a:lin ang="5400000" scaled="0"/>
                </a:gradFill>
              </a:endParaRPr>
            </a:p>
          </p:txBody>
        </p:sp>
      </p:grpSp>
    </p:spTree>
    <p:extLst>
      <p:ext uri="{BB962C8B-B14F-4D97-AF65-F5344CB8AC3E}">
        <p14:creationId xmlns:p14="http://schemas.microsoft.com/office/powerpoint/2010/main" val="4481714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List of DevOps Practices</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274640" y="1212849"/>
            <a:ext cx="6659560" cy="5096780"/>
          </a:xfrm>
        </p:spPr>
        <p:txBody>
          <a:bodyPr/>
          <a:lstStyle/>
          <a:p>
            <a:pPr fontAlgn="ctr"/>
            <a:r>
              <a:rPr lang="en-US" dirty="0" smtClean="0">
                <a:gradFill>
                  <a:gsLst>
                    <a:gs pos="0">
                      <a:schemeClr val="accent4"/>
                    </a:gs>
                    <a:gs pos="100000">
                      <a:schemeClr val="accent4"/>
                    </a:gs>
                  </a:gsLst>
                  <a:lin ang="5400000" scaled="0"/>
                </a:gradFill>
              </a:rPr>
              <a:t>Infrastructure </a:t>
            </a:r>
            <a:r>
              <a:rPr lang="en-US" dirty="0">
                <a:gradFill>
                  <a:gsLst>
                    <a:gs pos="0">
                      <a:schemeClr val="accent4"/>
                    </a:gs>
                    <a:gs pos="100000">
                      <a:schemeClr val="accent4"/>
                    </a:gs>
                  </a:gsLst>
                  <a:lin ang="5400000" scaled="0"/>
                </a:gradFill>
              </a:rPr>
              <a:t>as </a:t>
            </a:r>
            <a:r>
              <a:rPr lang="en-US" dirty="0" smtClean="0">
                <a:gradFill>
                  <a:gsLst>
                    <a:gs pos="0">
                      <a:schemeClr val="accent4"/>
                    </a:gs>
                    <a:gs pos="100000">
                      <a:schemeClr val="accent4"/>
                    </a:gs>
                  </a:gsLst>
                  <a:lin ang="5400000" scaled="0"/>
                </a:gradFill>
              </a:rPr>
              <a:t>Code (</a:t>
            </a:r>
            <a:r>
              <a:rPr lang="en-US" dirty="0" err="1" smtClean="0">
                <a:gradFill>
                  <a:gsLst>
                    <a:gs pos="0">
                      <a:schemeClr val="accent4"/>
                    </a:gs>
                    <a:gs pos="100000">
                      <a:schemeClr val="accent4"/>
                    </a:gs>
                  </a:gsLst>
                  <a:lin ang="5400000" scaled="0"/>
                </a:gradFill>
              </a:rPr>
              <a:t>IaC</a:t>
            </a:r>
            <a:r>
              <a:rPr lang="en-US" dirty="0" smtClean="0">
                <a:gradFill>
                  <a:gsLst>
                    <a:gs pos="0">
                      <a:schemeClr val="accent4"/>
                    </a:gs>
                    <a:gs pos="100000">
                      <a:schemeClr val="accent4"/>
                    </a:gs>
                  </a:gsLst>
                  <a:lin ang="5400000" scaled="0"/>
                </a:gradFill>
              </a:rPr>
              <a:t>)</a:t>
            </a:r>
            <a:endParaRPr lang="en-US" dirty="0">
              <a:gradFill>
                <a:gsLst>
                  <a:gs pos="0">
                    <a:schemeClr val="accent4"/>
                  </a:gs>
                  <a:gs pos="100000">
                    <a:schemeClr val="accent4"/>
                  </a:gs>
                </a:gsLst>
                <a:lin ang="5400000" scaled="0"/>
              </a:gradFill>
            </a:endParaRPr>
          </a:p>
          <a:p>
            <a:pPr fontAlgn="ctr"/>
            <a:r>
              <a:rPr lang="en-US" dirty="0">
                <a:gradFill>
                  <a:gsLst>
                    <a:gs pos="0">
                      <a:schemeClr val="accent4"/>
                    </a:gs>
                    <a:gs pos="100000">
                      <a:schemeClr val="accent4"/>
                    </a:gs>
                  </a:gsLst>
                  <a:lin ang="5400000" scaled="0"/>
                </a:gradFill>
              </a:rPr>
              <a:t>Continuous </a:t>
            </a:r>
            <a:r>
              <a:rPr lang="en-US" dirty="0" smtClean="0">
                <a:gradFill>
                  <a:gsLst>
                    <a:gs pos="0">
                      <a:schemeClr val="accent4"/>
                    </a:gs>
                    <a:gs pos="100000">
                      <a:schemeClr val="accent4"/>
                    </a:gs>
                  </a:gsLst>
                  <a:lin ang="5400000" scaled="0"/>
                </a:gradFill>
              </a:rPr>
              <a:t>Integration</a:t>
            </a:r>
          </a:p>
          <a:p>
            <a:pPr fontAlgn="ctr"/>
            <a:r>
              <a:rPr lang="en-US" dirty="0" smtClean="0">
                <a:gradFill>
                  <a:gsLst>
                    <a:gs pos="0">
                      <a:schemeClr val="accent4"/>
                    </a:gs>
                    <a:gs pos="100000">
                      <a:schemeClr val="accent4"/>
                    </a:gs>
                  </a:gsLst>
                  <a:lin ang="5400000" scaled="0"/>
                </a:gradFill>
              </a:rPr>
              <a:t>Automated Testing</a:t>
            </a:r>
            <a:endParaRPr lang="en-US" dirty="0">
              <a:gradFill>
                <a:gsLst>
                  <a:gs pos="0">
                    <a:schemeClr val="accent4"/>
                  </a:gs>
                  <a:gs pos="100000">
                    <a:schemeClr val="accent4"/>
                  </a:gs>
                </a:gsLst>
                <a:lin ang="5400000" scaled="0"/>
              </a:gradFill>
            </a:endParaRPr>
          </a:p>
          <a:p>
            <a:pPr fontAlgn="ctr"/>
            <a:r>
              <a:rPr lang="en-US" dirty="0">
                <a:gradFill>
                  <a:gsLst>
                    <a:gs pos="0">
                      <a:schemeClr val="accent4"/>
                    </a:gs>
                    <a:gs pos="100000">
                      <a:schemeClr val="accent4"/>
                    </a:gs>
                  </a:gsLst>
                  <a:lin ang="5400000" scaled="0"/>
                </a:gradFill>
              </a:rPr>
              <a:t>Continuous Deployment</a:t>
            </a:r>
          </a:p>
          <a:p>
            <a:pPr fontAlgn="ctr"/>
            <a:r>
              <a:rPr lang="en-US" dirty="0">
                <a:gradFill>
                  <a:gsLst>
                    <a:gs pos="0">
                      <a:schemeClr val="accent4"/>
                    </a:gs>
                    <a:gs pos="100000">
                      <a:schemeClr val="accent4"/>
                    </a:gs>
                  </a:gsLst>
                  <a:lin ang="5400000" scaled="0"/>
                </a:gradFill>
              </a:rPr>
              <a:t>Release </a:t>
            </a:r>
            <a:r>
              <a:rPr lang="en-US" dirty="0" smtClean="0">
                <a:gradFill>
                  <a:gsLst>
                    <a:gs pos="0">
                      <a:schemeClr val="accent4"/>
                    </a:gs>
                    <a:gs pos="100000">
                      <a:schemeClr val="accent4"/>
                    </a:gs>
                  </a:gsLst>
                  <a:lin ang="5400000" scaled="0"/>
                </a:gradFill>
              </a:rPr>
              <a:t>Management</a:t>
            </a:r>
          </a:p>
          <a:p>
            <a:pPr fontAlgn="ctr"/>
            <a:r>
              <a:rPr lang="en-US" dirty="0" smtClean="0">
                <a:gradFill>
                  <a:gsLst>
                    <a:gs pos="0">
                      <a:schemeClr val="accent4"/>
                    </a:gs>
                    <a:gs pos="100000">
                      <a:schemeClr val="accent4"/>
                    </a:gs>
                  </a:gsLst>
                  <a:lin ang="5400000" scaled="0"/>
                </a:gradFill>
              </a:rPr>
              <a:t>App Performance </a:t>
            </a:r>
            <a:r>
              <a:rPr lang="en-US" dirty="0">
                <a:gradFill>
                  <a:gsLst>
                    <a:gs pos="0">
                      <a:schemeClr val="accent4"/>
                    </a:gs>
                    <a:gs pos="100000">
                      <a:schemeClr val="accent4"/>
                    </a:gs>
                  </a:gsLst>
                  <a:lin ang="5400000" scaled="0"/>
                </a:gradFill>
              </a:rPr>
              <a:t>Monitoring</a:t>
            </a:r>
          </a:p>
          <a:p>
            <a:pPr fontAlgn="ctr"/>
            <a:r>
              <a:rPr lang="en-US" dirty="0" smtClean="0">
                <a:gradFill>
                  <a:gsLst>
                    <a:gs pos="0">
                      <a:schemeClr val="accent4"/>
                    </a:gs>
                    <a:gs pos="100000">
                      <a:schemeClr val="accent4"/>
                    </a:gs>
                  </a:gsLst>
                  <a:lin ang="5400000" scaled="0"/>
                </a:gradFill>
              </a:rPr>
              <a:t>Load Testing &amp; Auto-Scale</a:t>
            </a:r>
            <a:endParaRPr lang="en-US" dirty="0">
              <a:gradFill>
                <a:gsLst>
                  <a:gs pos="0">
                    <a:schemeClr val="accent4"/>
                  </a:gs>
                  <a:gs pos="100000">
                    <a:schemeClr val="accent4"/>
                  </a:gs>
                </a:gsLst>
                <a:lin ang="5400000" scaled="0"/>
              </a:gradFill>
            </a:endParaRPr>
          </a:p>
        </p:txBody>
      </p:sp>
      <p:sp>
        <p:nvSpPr>
          <p:cNvPr id="4" name="Text Placeholder 3"/>
          <p:cNvSpPr>
            <a:spLocks noGrp="1"/>
          </p:cNvSpPr>
          <p:nvPr>
            <p:ph type="body" sz="quarter" idx="11"/>
          </p:nvPr>
        </p:nvSpPr>
        <p:spPr>
          <a:xfrm>
            <a:off x="6675440" y="1212849"/>
            <a:ext cx="5761035" cy="3859518"/>
          </a:xfrm>
          <a:ln>
            <a:noFill/>
          </a:ln>
        </p:spPr>
        <p:txBody>
          <a:bodyPr/>
          <a:lstStyle/>
          <a:p>
            <a:pPr fontAlgn="ctr"/>
            <a:r>
              <a:rPr lang="en-US" sz="2000" dirty="0">
                <a:gradFill>
                  <a:gsLst>
                    <a:gs pos="0">
                      <a:schemeClr val="accent4"/>
                    </a:gs>
                    <a:gs pos="100000">
                      <a:schemeClr val="accent4"/>
                    </a:gs>
                  </a:gsLst>
                </a:gradFill>
              </a:rPr>
              <a:t>Availability Monitoring</a:t>
            </a:r>
          </a:p>
          <a:p>
            <a:pPr fontAlgn="ctr"/>
            <a:r>
              <a:rPr lang="en-US" sz="2000" dirty="0" smtClean="0">
                <a:gradFill>
                  <a:gsLst>
                    <a:gs pos="0">
                      <a:schemeClr val="accent4"/>
                    </a:gs>
                    <a:gs pos="100000">
                      <a:schemeClr val="accent4"/>
                    </a:gs>
                  </a:gsLst>
                </a:gradFill>
              </a:rPr>
              <a:t>Change/Configuration </a:t>
            </a:r>
            <a:r>
              <a:rPr lang="en-US" sz="2000" dirty="0">
                <a:gradFill>
                  <a:gsLst>
                    <a:gs pos="0">
                      <a:schemeClr val="accent4"/>
                    </a:gs>
                    <a:gs pos="100000">
                      <a:schemeClr val="accent4"/>
                    </a:gs>
                  </a:gsLst>
                </a:gradFill>
              </a:rPr>
              <a:t>Management</a:t>
            </a:r>
          </a:p>
          <a:p>
            <a:pPr fontAlgn="ctr"/>
            <a:r>
              <a:rPr lang="en-US" sz="2000" dirty="0" smtClean="0">
                <a:gradFill>
                  <a:gsLst>
                    <a:gs pos="0">
                      <a:schemeClr val="accent4"/>
                    </a:gs>
                    <a:gs pos="100000">
                      <a:schemeClr val="accent4"/>
                    </a:gs>
                  </a:gsLst>
                </a:gradFill>
              </a:rPr>
              <a:t>Feature </a:t>
            </a:r>
            <a:r>
              <a:rPr lang="en-US" sz="2000" dirty="0">
                <a:gradFill>
                  <a:gsLst>
                    <a:gs pos="0">
                      <a:schemeClr val="accent4"/>
                    </a:gs>
                    <a:gs pos="100000">
                      <a:schemeClr val="accent4"/>
                    </a:gs>
                  </a:gsLst>
                </a:gradFill>
              </a:rPr>
              <a:t>Flags</a:t>
            </a:r>
          </a:p>
          <a:p>
            <a:pPr fontAlgn="ctr"/>
            <a:r>
              <a:rPr lang="en-US" sz="2000" dirty="0">
                <a:gradFill>
                  <a:gsLst>
                    <a:gs pos="0">
                      <a:schemeClr val="accent4"/>
                    </a:gs>
                    <a:gs pos="100000">
                      <a:schemeClr val="accent4"/>
                    </a:gs>
                  </a:gsLst>
                </a:gradFill>
              </a:rPr>
              <a:t>Automated Environment </a:t>
            </a:r>
            <a:r>
              <a:rPr lang="en-US" sz="2000" dirty="0" smtClean="0">
                <a:gradFill>
                  <a:gsLst>
                    <a:gs pos="0">
                      <a:schemeClr val="accent4"/>
                    </a:gs>
                    <a:gs pos="100000">
                      <a:schemeClr val="accent4"/>
                    </a:gs>
                  </a:gsLst>
                </a:gradFill>
              </a:rPr>
              <a:t>De-Provisioning</a:t>
            </a:r>
          </a:p>
          <a:p>
            <a:pPr fontAlgn="ctr"/>
            <a:r>
              <a:rPr lang="en-US" sz="2000" dirty="0">
                <a:gradFill>
                  <a:gsLst>
                    <a:gs pos="0">
                      <a:schemeClr val="accent4"/>
                    </a:gs>
                    <a:gs pos="100000">
                      <a:schemeClr val="accent4"/>
                    </a:gs>
                  </a:gsLst>
                </a:gradFill>
              </a:rPr>
              <a:t>Self Service </a:t>
            </a:r>
            <a:r>
              <a:rPr lang="en-US" sz="2000" dirty="0" smtClean="0">
                <a:gradFill>
                  <a:gsLst>
                    <a:gs pos="0">
                      <a:schemeClr val="accent4"/>
                    </a:gs>
                    <a:gs pos="100000">
                      <a:schemeClr val="accent4"/>
                    </a:gs>
                  </a:gsLst>
                </a:gradFill>
              </a:rPr>
              <a:t>Environments</a:t>
            </a:r>
            <a:endParaRPr lang="en-US" sz="2000" dirty="0">
              <a:gradFill>
                <a:gsLst>
                  <a:gs pos="0">
                    <a:schemeClr val="accent4"/>
                  </a:gs>
                  <a:gs pos="100000">
                    <a:schemeClr val="accent4"/>
                  </a:gs>
                </a:gsLst>
              </a:gradFill>
            </a:endParaRPr>
          </a:p>
          <a:p>
            <a:pPr fontAlgn="ctr"/>
            <a:r>
              <a:rPr lang="en-US" sz="2000" dirty="0">
                <a:gradFill>
                  <a:gsLst>
                    <a:gs pos="0">
                      <a:schemeClr val="accent4"/>
                    </a:gs>
                    <a:gs pos="100000">
                      <a:schemeClr val="accent4"/>
                    </a:gs>
                  </a:gsLst>
                </a:gradFill>
              </a:rPr>
              <a:t>Automated Recovery (Rollback &amp; Roll-Forward)</a:t>
            </a:r>
          </a:p>
          <a:p>
            <a:pPr fontAlgn="ctr"/>
            <a:r>
              <a:rPr lang="en-US" sz="2000" dirty="0">
                <a:gradFill>
                  <a:gsLst>
                    <a:gs pos="0">
                      <a:schemeClr val="accent4"/>
                    </a:gs>
                    <a:gs pos="100000">
                      <a:schemeClr val="accent4"/>
                    </a:gs>
                  </a:gsLst>
                </a:gradFill>
              </a:rPr>
              <a:t>Hypothesis Driven Development </a:t>
            </a:r>
          </a:p>
          <a:p>
            <a:pPr lvl="1" fontAlgn="ctr"/>
            <a:r>
              <a:rPr lang="en-US" sz="1600" dirty="0" smtClean="0"/>
              <a:t>Testing in Production</a:t>
            </a:r>
            <a:endParaRPr lang="en-US" sz="1600" dirty="0"/>
          </a:p>
          <a:p>
            <a:pPr lvl="1" fontAlgn="ctr"/>
            <a:r>
              <a:rPr lang="en-US" sz="1600" dirty="0"/>
              <a:t>Fault Injection</a:t>
            </a:r>
          </a:p>
          <a:p>
            <a:pPr lvl="1" fontAlgn="ctr"/>
            <a:r>
              <a:rPr lang="en-US" sz="1600" dirty="0"/>
              <a:t>Usage </a:t>
            </a:r>
            <a:r>
              <a:rPr lang="en-US" sz="1600" dirty="0" smtClean="0"/>
              <a:t>Monitoring/User Telemetry</a:t>
            </a:r>
            <a:endParaRPr lang="en-US" sz="1600" dirty="0"/>
          </a:p>
        </p:txBody>
      </p:sp>
      <p:sp>
        <p:nvSpPr>
          <p:cNvPr id="5" name="Rectangle 4"/>
          <p:cNvSpPr/>
          <p:nvPr/>
        </p:nvSpPr>
        <p:spPr>
          <a:xfrm>
            <a:off x="274640" y="6559907"/>
            <a:ext cx="6539877" cy="246221"/>
          </a:xfrm>
          <a:prstGeom prst="rect">
            <a:avLst/>
          </a:prstGeom>
        </p:spPr>
        <p:txBody>
          <a:bodyPr wrap="square">
            <a:spAutoFit/>
          </a:bodyPr>
          <a:lstStyle/>
          <a:p>
            <a:r>
              <a:rPr lang="en-US" sz="1000" i="1" dirty="0">
                <a:hlinkClick r:id="rId3"/>
              </a:rPr>
              <a:t>http://www.itproguy.com/devops-practices</a:t>
            </a:r>
            <a:r>
              <a:rPr lang="en-US" sz="1000" i="1" dirty="0" smtClean="0">
                <a:hlinkClick r:id="rId3"/>
              </a:rPr>
              <a:t>/</a:t>
            </a:r>
            <a:r>
              <a:rPr lang="en-US" sz="1000" i="1" dirty="0" smtClean="0"/>
              <a:t> </a:t>
            </a:r>
            <a:endParaRPr lang="en-US" sz="1000" i="1" dirty="0"/>
          </a:p>
        </p:txBody>
      </p:sp>
    </p:spTree>
    <p:extLst>
      <p:ext uri="{BB962C8B-B14F-4D97-AF65-F5344CB8AC3E}">
        <p14:creationId xmlns:p14="http://schemas.microsoft.com/office/powerpoint/2010/main" val="16167233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456" y="3125948"/>
            <a:ext cx="3095863" cy="2815311"/>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Develop</a:t>
            </a:r>
          </a:p>
        </p:txBody>
      </p:sp>
      <p:sp>
        <p:nvSpPr>
          <p:cNvPr id="103" name="Rounded Rectangle 102"/>
          <p:cNvSpPr/>
          <p:nvPr/>
        </p:nvSpPr>
        <p:spPr bwMode="auto">
          <a:xfrm>
            <a:off x="3626317" y="3345366"/>
            <a:ext cx="2051845" cy="2598260"/>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633483" y="1211911"/>
            <a:ext cx="2049236" cy="205989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761376" y="1211913"/>
            <a:ext cx="2051845" cy="472934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888486" y="1211911"/>
            <a:ext cx="2051845" cy="472934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10017030" y="1211913"/>
            <a:ext cx="2051845" cy="472934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8457" y="6017183"/>
            <a:ext cx="11610419" cy="84025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p:txBody>
          <a:bodyPr/>
          <a:lstStyle/>
          <a:p>
            <a:r>
              <a:rPr lang="en-US" dirty="0" smtClean="0">
                <a:gradFill>
                  <a:gsLst>
                    <a:gs pos="0">
                      <a:schemeClr val="tx2"/>
                    </a:gs>
                    <a:gs pos="100000">
                      <a:schemeClr val="tx2"/>
                    </a:gs>
                  </a:gsLst>
                  <a:lin ang="5400000" scaled="0"/>
                </a:gradFill>
              </a:rPr>
              <a:t>Microsoft Ecosystem </a:t>
            </a:r>
            <a:endParaRPr lang="en-US" dirty="0">
              <a:gradFill>
                <a:gsLst>
                  <a:gs pos="0">
                    <a:schemeClr val="tx2"/>
                  </a:gs>
                  <a:gs pos="100000">
                    <a:schemeClr val="tx2"/>
                  </a:gs>
                </a:gsLst>
                <a:lin ang="5400000" scaled="0"/>
              </a:gradFill>
            </a:endParaRPr>
          </a:p>
        </p:txBody>
      </p:sp>
      <p:sp>
        <p:nvSpPr>
          <p:cNvPr id="268" name="TextBox 267"/>
          <p:cNvSpPr txBox="1"/>
          <p:nvPr/>
        </p:nvSpPr>
        <p:spPr>
          <a:xfrm>
            <a:off x="1083765" y="5170205"/>
            <a:ext cx="1755041" cy="191959"/>
          </a:xfrm>
          <a:prstGeom prst="rect">
            <a:avLst/>
          </a:prstGeom>
          <a:noFill/>
        </p:spPr>
        <p:txBody>
          <a:bodyPr wrap="square" lIns="0" tIns="0" rIns="0" bIns="0" rtlCol="0">
            <a:spAutoFit/>
          </a:bodyPr>
          <a:lstStyle/>
          <a:p>
            <a:pPr algn="ctr" defTabSz="950973"/>
            <a:r>
              <a:rPr lang="en-US" sz="1223"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269" name="TextBox 268"/>
          <p:cNvSpPr txBox="1"/>
          <p:nvPr/>
        </p:nvSpPr>
        <p:spPr>
          <a:xfrm>
            <a:off x="3916494" y="4322678"/>
            <a:ext cx="1539252" cy="345498"/>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223" dirty="0"/>
              <a:t>Team Foundation </a:t>
            </a:r>
            <a:br>
              <a:rPr lang="en-US" sz="1223" dirty="0"/>
            </a:br>
            <a:r>
              <a:rPr lang="en-US" sz="1223" dirty="0"/>
              <a:t>Server</a:t>
            </a:r>
          </a:p>
        </p:txBody>
      </p:sp>
      <p:sp>
        <p:nvSpPr>
          <p:cNvPr id="270" name="TextBox 269"/>
          <p:cNvSpPr txBox="1"/>
          <p:nvPr/>
        </p:nvSpPr>
        <p:spPr>
          <a:xfrm>
            <a:off x="3916495" y="4787020"/>
            <a:ext cx="1560744" cy="345498"/>
          </a:xfrm>
          <a:prstGeom prst="rect">
            <a:avLst/>
          </a:prstGeom>
          <a:noFill/>
        </p:spPr>
        <p:txBody>
          <a:bodyPr wrap="none" lIns="0" tIns="0" rIns="0" bIns="0"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272" name="TextBox 271"/>
          <p:cNvSpPr txBox="1"/>
          <p:nvPr/>
        </p:nvSpPr>
        <p:spPr>
          <a:xfrm>
            <a:off x="3922502" y="1874486"/>
            <a:ext cx="1723619" cy="843354"/>
          </a:xfrm>
          <a:prstGeom prst="rect">
            <a:avLst/>
          </a:prstGeom>
          <a:noFill/>
        </p:spPr>
        <p:txBody>
          <a:bodyPr wrap="square" lIns="0" tIns="0" rIns="0" bIns="0" rtlCol="0">
            <a:spAutoFit/>
          </a:bodyPr>
          <a:lstStyle/>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Team Foundation Server</a:t>
            </a:r>
          </a:p>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Microsoft Test Manager</a:t>
            </a:r>
          </a:p>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Microsoft Monitoring Agent</a:t>
            </a:r>
          </a:p>
        </p:txBody>
      </p:sp>
      <p:pic>
        <p:nvPicPr>
          <p:cNvPr id="275" name="Picture 2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604" y="3373791"/>
            <a:ext cx="482670" cy="382398"/>
          </a:xfrm>
          <a:prstGeom prst="rect">
            <a:avLst/>
          </a:prstGeom>
        </p:spPr>
      </p:pic>
      <p:sp>
        <p:nvSpPr>
          <p:cNvPr id="276" name="TextBox 275"/>
          <p:cNvSpPr txBox="1"/>
          <p:nvPr/>
        </p:nvSpPr>
        <p:spPr>
          <a:xfrm>
            <a:off x="6004162" y="3783559"/>
            <a:ext cx="659756" cy="160091"/>
          </a:xfrm>
          <a:prstGeom prst="rect">
            <a:avLst/>
          </a:prstGeom>
          <a:noFill/>
        </p:spPr>
        <p:txBody>
          <a:bodyPr wrap="square" lIns="0" tIns="0" rIns="0" bIns="0" rtlCol="0">
            <a:spAutoFit/>
          </a:bodyPr>
          <a:lstStyle/>
          <a:p>
            <a:pPr algn="ctr" defTabSz="950973"/>
            <a:r>
              <a:rPr lang="en-US" sz="1020" dirty="0">
                <a:gradFill>
                  <a:gsLst>
                    <a:gs pos="0">
                      <a:srgbClr val="FFFFFF"/>
                    </a:gs>
                    <a:gs pos="100000">
                      <a:srgbClr val="FFFFFF"/>
                    </a:gs>
                  </a:gsLst>
                  <a:lin ang="5400000" scaled="0"/>
                </a:gradFill>
                <a:ea typeface="Segoe UI" pitchFamily="34" charset="0"/>
                <a:cs typeface="Segoe UI" pitchFamily="34" charset="0"/>
              </a:rPr>
              <a:t>PowerShell</a:t>
            </a:r>
          </a:p>
        </p:txBody>
      </p:sp>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0723" y="4208144"/>
            <a:ext cx="1254976" cy="152153"/>
          </a:xfrm>
          <a:prstGeom prst="rect">
            <a:avLst/>
          </a:prstGeom>
        </p:spPr>
      </p:pic>
      <p:sp>
        <p:nvSpPr>
          <p:cNvPr id="279" name="Rectangle 278"/>
          <p:cNvSpPr/>
          <p:nvPr/>
        </p:nvSpPr>
        <p:spPr>
          <a:xfrm>
            <a:off x="6365649" y="4410403"/>
            <a:ext cx="737674" cy="270285"/>
          </a:xfrm>
          <a:prstGeom prst="rect">
            <a:avLst/>
          </a:prstGeom>
        </p:spPr>
        <p:txBody>
          <a:bodyPr wrap="none">
            <a:spAutoFit/>
          </a:bodyPr>
          <a:lstStyle/>
          <a:p>
            <a:pPr algn="ctr" defTabSz="950973"/>
            <a:r>
              <a:rPr lang="en-US" sz="1122" dirty="0" err="1">
                <a:gradFill>
                  <a:gsLst>
                    <a:gs pos="0">
                      <a:srgbClr val="FFFFFF"/>
                    </a:gs>
                    <a:gs pos="100000">
                      <a:srgbClr val="FFFFFF"/>
                    </a:gs>
                  </a:gsLst>
                  <a:lin ang="5400000" scaled="0"/>
                </a:gradFill>
                <a:ea typeface="Segoe UI" pitchFamily="34" charset="0"/>
                <a:cs typeface="Segoe UI" pitchFamily="34" charset="0"/>
              </a:rPr>
              <a:t>xPlat</a:t>
            </a:r>
            <a:r>
              <a:rPr lang="en-US" sz="1122" dirty="0">
                <a:gradFill>
                  <a:gsLst>
                    <a:gs pos="0">
                      <a:srgbClr val="FFFFFF"/>
                    </a:gs>
                    <a:gs pos="100000">
                      <a:srgbClr val="FFFFFF"/>
                    </a:gs>
                  </a:gsLst>
                  <a:lin ang="5400000" scaled="0"/>
                </a:gradFill>
                <a:ea typeface="Segoe UI" pitchFamily="34" charset="0"/>
                <a:cs typeface="Segoe UI" pitchFamily="34" charset="0"/>
              </a:rPr>
              <a:t> CLI</a:t>
            </a:r>
          </a:p>
        </p:txBody>
      </p:sp>
      <p:pic>
        <p:nvPicPr>
          <p:cNvPr id="281" name="Picture 2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205" y="3326077"/>
            <a:ext cx="447746" cy="413903"/>
          </a:xfrm>
          <a:prstGeom prst="rect">
            <a:avLst/>
          </a:prstGeom>
        </p:spPr>
      </p:pic>
      <p:sp>
        <p:nvSpPr>
          <p:cNvPr id="282" name="TextBox 281"/>
          <p:cNvSpPr txBox="1"/>
          <p:nvPr/>
        </p:nvSpPr>
        <p:spPr>
          <a:xfrm>
            <a:off x="6863938" y="3782726"/>
            <a:ext cx="489409" cy="160091"/>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sz="1020" dirty="0"/>
              <a:t>MAML</a:t>
            </a:r>
            <a:endParaRPr lang="en-US" sz="918" dirty="0"/>
          </a:p>
        </p:txBody>
      </p:sp>
      <p:sp>
        <p:nvSpPr>
          <p:cNvPr id="283" name="TextBox 282"/>
          <p:cNvSpPr txBox="1"/>
          <p:nvPr/>
        </p:nvSpPr>
        <p:spPr>
          <a:xfrm>
            <a:off x="6756765" y="4843910"/>
            <a:ext cx="912626" cy="528340"/>
          </a:xfrm>
          <a:prstGeom prst="rect">
            <a:avLst/>
          </a:prstGeom>
          <a:noFill/>
        </p:spPr>
        <p:txBody>
          <a:bodyPr wrap="square" lIns="0" tIns="0" rIns="0" bIns="0" rtlCol="0">
            <a:spAutoFit/>
          </a:bodyPr>
          <a:lstStyle/>
          <a:p>
            <a:pPr defTabSz="950973"/>
            <a:r>
              <a:rPr lang="en-US" sz="1122" dirty="0">
                <a:gradFill>
                  <a:gsLst>
                    <a:gs pos="0">
                      <a:srgbClr val="FFFFFF"/>
                    </a:gs>
                    <a:gs pos="100000">
                      <a:srgbClr val="FFFFFF"/>
                    </a:gs>
                  </a:gsLst>
                  <a:lin ang="5400000" scaled="0"/>
                </a:gradFill>
                <a:ea typeface="Segoe UI" pitchFamily="34" charset="0"/>
                <a:cs typeface="Segoe UI" pitchFamily="34" charset="0"/>
              </a:rPr>
              <a:t>Azure Resource Management</a:t>
            </a:r>
          </a:p>
        </p:txBody>
      </p:sp>
      <p:sp>
        <p:nvSpPr>
          <p:cNvPr id="284" name="TextBox 283"/>
          <p:cNvSpPr txBox="1"/>
          <p:nvPr/>
        </p:nvSpPr>
        <p:spPr>
          <a:xfrm>
            <a:off x="6023427" y="2093977"/>
            <a:ext cx="1560744" cy="345498"/>
          </a:xfrm>
          <a:prstGeom prst="rect">
            <a:avLst/>
          </a:prstGeom>
          <a:noFill/>
        </p:spPr>
        <p:txBody>
          <a:bodyPr wrap="none" lIns="0" tIns="0" rIns="0" bIns="0"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85" name="Group 284"/>
          <p:cNvGrpSpPr/>
          <p:nvPr/>
        </p:nvGrpSpPr>
        <p:grpSpPr>
          <a:xfrm>
            <a:off x="5942394" y="4908416"/>
            <a:ext cx="696385" cy="451616"/>
            <a:chOff x="6236727" y="5075466"/>
            <a:chExt cx="1685512" cy="1093080"/>
          </a:xfrm>
        </p:grpSpPr>
        <p:grpSp>
          <p:nvGrpSpPr>
            <p:cNvPr id="286" name="Group 285"/>
            <p:cNvGrpSpPr/>
            <p:nvPr/>
          </p:nvGrpSpPr>
          <p:grpSpPr>
            <a:xfrm>
              <a:off x="6604927" y="5075466"/>
              <a:ext cx="1102201" cy="1054928"/>
              <a:chOff x="6604927" y="5075466"/>
              <a:chExt cx="1102201" cy="1054928"/>
            </a:xfrm>
          </p:grpSpPr>
          <p:sp>
            <p:nvSpPr>
              <p:cNvPr id="289" name="Diamond 28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arallelogram 28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arallelogram 29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7"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2" name="Group 291"/>
          <p:cNvGrpSpPr/>
          <p:nvPr/>
        </p:nvGrpSpPr>
        <p:grpSpPr>
          <a:xfrm>
            <a:off x="5991663" y="2627273"/>
            <a:ext cx="1654999" cy="491923"/>
            <a:chOff x="5998979" y="2622875"/>
            <a:chExt cx="1622695" cy="482321"/>
          </a:xfrm>
        </p:grpSpPr>
        <p:sp>
          <p:nvSpPr>
            <p:cNvPr id="293" name="Rectangle 292"/>
            <p:cNvSpPr/>
            <p:nvPr/>
          </p:nvSpPr>
          <p:spPr>
            <a:xfrm>
              <a:off x="6500990" y="2681604"/>
              <a:ext cx="1120684" cy="404674"/>
            </a:xfrm>
            <a:prstGeom prst="rect">
              <a:avLst/>
            </a:prstGeom>
          </p:spPr>
          <p:txBody>
            <a:bodyPr wrap="square">
              <a:spAutoFit/>
            </a:bodyPr>
            <a:lstStyle/>
            <a:p>
              <a:pPr defTabSz="950973">
                <a:lnSpc>
                  <a:spcPct val="90000"/>
                </a:lnSpc>
              </a:pPr>
              <a:r>
                <a:rPr lang="en-US" sz="1121"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29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998979" y="2622875"/>
              <a:ext cx="534574" cy="482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96" name="TextBox 295"/>
          <p:cNvSpPr txBox="1"/>
          <p:nvPr/>
        </p:nvSpPr>
        <p:spPr>
          <a:xfrm>
            <a:off x="10415424" y="2155270"/>
            <a:ext cx="1222743" cy="351902"/>
          </a:xfrm>
          <a:prstGeom prst="rect">
            <a:avLst/>
          </a:prstGeom>
          <a:noFill/>
        </p:spPr>
        <p:txBody>
          <a:bodyPr wrap="square" lIns="0" tIns="0" rIns="0" bIns="0" rtlCol="0">
            <a:spAutoFit/>
          </a:bodyPr>
          <a:lstStyle/>
          <a:p>
            <a:pPr defTabSz="950973"/>
            <a:r>
              <a:rPr lang="en-US" sz="1121" spc="-31"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297" name="TextBox 296"/>
          <p:cNvSpPr txBox="1"/>
          <p:nvPr/>
        </p:nvSpPr>
        <p:spPr>
          <a:xfrm>
            <a:off x="6732459" y="6043872"/>
            <a:ext cx="1937374" cy="646803"/>
          </a:xfrm>
          <a:prstGeom prst="rect">
            <a:avLst/>
          </a:prstGeom>
          <a:noFill/>
        </p:spPr>
        <p:txBody>
          <a:bodyPr wrap="none" lIns="186494" tIns="149195" rIns="186494" bIns="149195"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09123" y="1426579"/>
            <a:ext cx="1435344" cy="570856"/>
          </a:xfrm>
          <a:prstGeom prst="rect">
            <a:avLst/>
          </a:prstGeom>
        </p:spPr>
      </p:pic>
      <p:pic>
        <p:nvPicPr>
          <p:cNvPr id="240" name="Picture 2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4812" y="1386473"/>
            <a:ext cx="1435344" cy="570856"/>
          </a:xfrm>
          <a:prstGeom prst="rect">
            <a:avLst/>
          </a:prstGeom>
        </p:spPr>
      </p:pic>
      <p:pic>
        <p:nvPicPr>
          <p:cNvPr id="241" name="Picture 2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3898" y="6135495"/>
            <a:ext cx="1040576" cy="413851"/>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2776" y="4701766"/>
            <a:ext cx="1718284" cy="343787"/>
          </a:xfrm>
          <a:prstGeom prst="rect">
            <a:avLst/>
          </a:prstGeom>
        </p:spPr>
      </p:pic>
      <p:pic>
        <p:nvPicPr>
          <p:cNvPr id="247" name="Picture 2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7201" y="3921442"/>
            <a:ext cx="1718284" cy="343787"/>
          </a:xfrm>
          <a:prstGeom prst="rect">
            <a:avLst/>
          </a:prstGeom>
        </p:spPr>
      </p:pic>
      <p:pic>
        <p:nvPicPr>
          <p:cNvPr id="249" name="Picture 2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8973" y="1486267"/>
            <a:ext cx="1718284" cy="343787"/>
          </a:xfrm>
          <a:prstGeom prst="rect">
            <a:avLst/>
          </a:prstGeom>
        </p:spPr>
      </p:pic>
      <p:sp>
        <p:nvSpPr>
          <p:cNvPr id="250" name="TextBox 249"/>
          <p:cNvSpPr txBox="1"/>
          <p:nvPr/>
        </p:nvSpPr>
        <p:spPr>
          <a:xfrm>
            <a:off x="1322219" y="6256386"/>
            <a:ext cx="1755041" cy="191959"/>
          </a:xfrm>
          <a:prstGeom prst="rect">
            <a:avLst/>
          </a:prstGeom>
          <a:noFill/>
        </p:spPr>
        <p:txBody>
          <a:bodyPr wrap="square" lIns="0" tIns="0" rIns="0" bIns="0" rtlCol="0">
            <a:spAutoFit/>
          </a:bodyPr>
          <a:lstStyle/>
          <a:p>
            <a:pPr defTabSz="950973"/>
            <a:r>
              <a:rPr lang="en-US" sz="1223" dirty="0">
                <a:gradFill>
                  <a:gsLst>
                    <a:gs pos="0">
                      <a:srgbClr val="FFFFFF"/>
                    </a:gs>
                    <a:gs pos="100000">
                      <a:srgbClr val="FFFFFF"/>
                    </a:gs>
                  </a:gsLst>
                  <a:lin ang="5400000" scaled="0"/>
                </a:gradFill>
                <a:ea typeface="Segoe UI" pitchFamily="34" charset="0"/>
                <a:cs typeface="Segoe UI" pitchFamily="34" charset="0"/>
              </a:rPr>
              <a:t>Team Foundation Server</a:t>
            </a:r>
          </a:p>
        </p:txBody>
      </p:sp>
      <p:pic>
        <p:nvPicPr>
          <p:cNvPr id="251" name="Picture 2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8427" y="6180473"/>
            <a:ext cx="1718284" cy="343787"/>
          </a:xfrm>
          <a:prstGeom prst="rect">
            <a:avLst/>
          </a:prstGeom>
        </p:spPr>
      </p:pic>
      <p:sp>
        <p:nvSpPr>
          <p:cNvPr id="7" name="TextBox 6"/>
          <p:cNvSpPr txBox="1"/>
          <p:nvPr/>
        </p:nvSpPr>
        <p:spPr>
          <a:xfrm>
            <a:off x="577141" y="3053985"/>
            <a:ext cx="2882617" cy="499107"/>
          </a:xfrm>
          <a:prstGeom prst="rect">
            <a:avLst/>
          </a:prstGeom>
          <a:noFill/>
        </p:spPr>
        <p:txBody>
          <a:bodyPr wrap="square" lIns="186521" tIns="149217" rIns="186521" bIns="149217" rtlCol="0">
            <a:spAutoFit/>
          </a:bodyPr>
          <a:lstStyle/>
          <a:p>
            <a:pPr algn="ctr" eaLnBrk="0" fontAlgn="base" hangingPunct="0">
              <a:lnSpc>
                <a:spcPct val="90000"/>
              </a:lnSpc>
              <a:spcBef>
                <a:spcPct val="0"/>
              </a:spcBef>
              <a:spcAft>
                <a:spcPts val="612"/>
              </a:spcAft>
            </a:pPr>
            <a:r>
              <a:rPr lang="en-US" sz="1428" dirty="0">
                <a:gradFill>
                  <a:gsLst>
                    <a:gs pos="2917">
                      <a:prstClr val="white"/>
                    </a:gs>
                    <a:gs pos="30000">
                      <a:prstClr val="white"/>
                    </a:gs>
                  </a:gsLst>
                  <a:lin ang="5400000" scaled="0"/>
                </a:gradFill>
                <a:latin typeface="Calibri" panose="020F0502020204030204" pitchFamily="34" charset="0"/>
              </a:rPr>
              <a:t>Developer Workstations</a:t>
            </a:r>
          </a:p>
        </p:txBody>
      </p:sp>
      <p:grpSp>
        <p:nvGrpSpPr>
          <p:cNvPr id="16" name="Group 15"/>
          <p:cNvGrpSpPr/>
          <p:nvPr/>
        </p:nvGrpSpPr>
        <p:grpSpPr>
          <a:xfrm>
            <a:off x="798800" y="3460293"/>
            <a:ext cx="2368986" cy="465834"/>
            <a:chOff x="782344" y="3392752"/>
            <a:chExt cx="2322746" cy="456741"/>
          </a:xfrm>
        </p:grpSpPr>
        <p:grpSp>
          <p:nvGrpSpPr>
            <p:cNvPr id="19" name="Group 18"/>
            <p:cNvGrpSpPr/>
            <p:nvPr/>
          </p:nvGrpSpPr>
          <p:grpSpPr>
            <a:xfrm>
              <a:off x="782344" y="3393987"/>
              <a:ext cx="589953" cy="454188"/>
              <a:chOff x="688638" y="3388251"/>
              <a:chExt cx="453196" cy="372941"/>
            </a:xfrm>
          </p:grpSpPr>
          <p:sp>
            <p:nvSpPr>
              <p:cNvPr id="8" name="Rectangle 7"/>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253" name="Arc 252"/>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12" name="Rectangle 11"/>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4" name="Group 313"/>
            <p:cNvGrpSpPr/>
            <p:nvPr/>
          </p:nvGrpSpPr>
          <p:grpSpPr>
            <a:xfrm>
              <a:off x="1652094" y="3392752"/>
              <a:ext cx="589953" cy="454188"/>
              <a:chOff x="688638" y="3388251"/>
              <a:chExt cx="453196" cy="372941"/>
            </a:xfrm>
          </p:grpSpPr>
          <p:sp>
            <p:nvSpPr>
              <p:cNvPr id="315" name="Rectangle 314"/>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6" name="Straight Connector 315"/>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Arc 316"/>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18" name="Arc 317"/>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19" name="Rectangle 318"/>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Isosceles Triangle 319"/>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3" name="Group 322"/>
            <p:cNvGrpSpPr/>
            <p:nvPr/>
          </p:nvGrpSpPr>
          <p:grpSpPr>
            <a:xfrm>
              <a:off x="2515137" y="3395305"/>
              <a:ext cx="589953" cy="454188"/>
              <a:chOff x="688638" y="3388251"/>
              <a:chExt cx="453196" cy="372941"/>
            </a:xfrm>
          </p:grpSpPr>
          <p:sp>
            <p:nvSpPr>
              <p:cNvPr id="324" name="Rectangle 323"/>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5" name="Straight Connector 324"/>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Arc 325"/>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27" name="Arc 326"/>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28" name="Rectangle 327"/>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Isosceles Triangle 328"/>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Isosceles Triangle 329"/>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3" name="Rounded Rectangle 342"/>
          <p:cNvSpPr/>
          <p:nvPr/>
        </p:nvSpPr>
        <p:spPr bwMode="auto">
          <a:xfrm>
            <a:off x="7971486" y="5063228"/>
            <a:ext cx="1906497" cy="574573"/>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Dev/Test</a:t>
            </a:r>
          </a:p>
        </p:txBody>
      </p:sp>
      <p:cxnSp>
        <p:nvCxnSpPr>
          <p:cNvPr id="15" name="Straight Connector 14"/>
          <p:cNvCxnSpPr/>
          <p:nvPr/>
        </p:nvCxnSpPr>
        <p:spPr>
          <a:xfrm>
            <a:off x="643434" y="6589218"/>
            <a:ext cx="1124046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3433" y="5650385"/>
            <a:ext cx="27652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104"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104" y="2972971"/>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47"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9081"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8"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957799"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1844516"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0"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2722542"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2" name="Rectangle 235"/>
          <p:cNvSpPr>
            <a:spLocks noChangeArrowheads="1"/>
          </p:cNvSpPr>
          <p:nvPr/>
        </p:nvSpPr>
        <p:spPr bwMode="auto">
          <a:xfrm>
            <a:off x="458456" y="1195573"/>
            <a:ext cx="3094435" cy="1854451"/>
          </a:xfrm>
          <a:prstGeom prst="rect">
            <a:avLst/>
          </a:prstGeom>
          <a:solidFill>
            <a:srgbClr val="ECF1F2"/>
          </a:solidFill>
          <a:ln w="0">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06" name="Rounded Rectangle 205"/>
          <p:cNvSpPr/>
          <p:nvPr/>
        </p:nvSpPr>
        <p:spPr bwMode="auto">
          <a:xfrm>
            <a:off x="7960915" y="2529846"/>
            <a:ext cx="1906226" cy="2359817"/>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Production / Stage</a:t>
            </a:r>
          </a:p>
        </p:txBody>
      </p:sp>
      <p:sp>
        <p:nvSpPr>
          <p:cNvPr id="420"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192" name="Rectangle 191"/>
          <p:cNvSpPr/>
          <p:nvPr/>
        </p:nvSpPr>
        <p:spPr bwMode="auto">
          <a:xfrm>
            <a:off x="883245" y="4635559"/>
            <a:ext cx="2268190" cy="885216"/>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eaLnBrk="0" fontAlgn="base" hangingPunct="0">
              <a:lnSpc>
                <a:spcPct val="90000"/>
              </a:lnSpc>
              <a:spcBef>
                <a:spcPct val="0"/>
              </a:spcBef>
              <a:spcAft>
                <a:spcPct val="0"/>
              </a:spcAft>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a:xfrm>
            <a:off x="1252881" y="4346980"/>
            <a:ext cx="1493121" cy="318286"/>
          </a:xfrm>
          <a:prstGeom prst="rect">
            <a:avLst/>
          </a:prstGeom>
        </p:spPr>
        <p:txBody>
          <a:bodyPr wrap="square">
            <a:spAutoFit/>
          </a:bodyPr>
          <a:lstStyle/>
          <a:p>
            <a:pPr algn="ctr" defTabSz="932060"/>
            <a:r>
              <a:rPr lang="en-US" sz="1428"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94" name="Group 193"/>
          <p:cNvGrpSpPr/>
          <p:nvPr/>
        </p:nvGrpSpPr>
        <p:grpSpPr>
          <a:xfrm>
            <a:off x="8037691" y="1407320"/>
            <a:ext cx="1750290" cy="993392"/>
            <a:chOff x="8154079" y="1500188"/>
            <a:chExt cx="2496095" cy="1416683"/>
          </a:xfrm>
        </p:grpSpPr>
        <p:sp>
          <p:nvSpPr>
            <p:cNvPr id="19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00188F"/>
                </a:solidFill>
                <a:latin typeface="Calibri" panose="020F0502020204030204" pitchFamily="34" charset="0"/>
              </a:endParaRPr>
            </a:p>
          </p:txBody>
        </p:sp>
        <p:sp>
          <p:nvSpPr>
            <p:cNvPr id="19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505050"/>
                </a:solidFill>
                <a:latin typeface="Calibri" panose="020F0502020204030204" pitchFamily="34" charset="0"/>
              </a:endParaRPr>
            </a:p>
          </p:txBody>
        </p:sp>
        <p:sp>
          <p:nvSpPr>
            <p:cNvPr id="197" name="TextBox 196"/>
            <p:cNvSpPr txBox="1"/>
            <p:nvPr/>
          </p:nvSpPr>
          <p:spPr>
            <a:xfrm>
              <a:off x="9132155" y="2128045"/>
              <a:ext cx="643377" cy="369879"/>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98" name="TextBox 197"/>
            <p:cNvSpPr txBox="1"/>
            <p:nvPr/>
          </p:nvSpPr>
          <p:spPr>
            <a:xfrm>
              <a:off x="8354618" y="2414793"/>
              <a:ext cx="699818" cy="328658"/>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99" name="TextBox 198"/>
            <p:cNvSpPr txBox="1"/>
            <p:nvPr/>
          </p:nvSpPr>
          <p:spPr>
            <a:xfrm>
              <a:off x="9746699" y="2389029"/>
              <a:ext cx="826731" cy="328658"/>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00" name="Straight Connector 19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4" name="Picture 203"/>
          <p:cNvPicPr>
            <a:picLocks noChangeAspect="1"/>
          </p:cNvPicPr>
          <p:nvPr/>
        </p:nvPicPr>
        <p:blipFill rotWithShape="1">
          <a:blip r:embed="rId11">
            <a:extLst>
              <a:ext uri="{28A0092B-C50C-407E-A947-70E740481C1C}">
                <a14:useLocalDpi xmlns:a14="http://schemas.microsoft.com/office/drawing/2010/main" val="0"/>
              </a:ext>
            </a:extLst>
          </a:blip>
          <a:srcRect r="18856"/>
          <a:stretch/>
        </p:blipFill>
        <p:spPr>
          <a:xfrm>
            <a:off x="8096084" y="3410972"/>
            <a:ext cx="1638083" cy="233151"/>
          </a:xfrm>
          <a:prstGeom prst="rect">
            <a:avLst/>
          </a:prstGeom>
          <a:noFill/>
          <a:ln>
            <a:noFill/>
          </a:ln>
        </p:spPr>
      </p:pic>
      <p:pic>
        <p:nvPicPr>
          <p:cNvPr id="205" name="Picture 2" descr="https://mediabank.partners.extranet.microsoft.com/Assets/Active/M-Q/Microsoft_.NET/Microsoft_NET_ADO_.NET/Logos+Logotypes/NET-ADO_bL.png"/>
          <p:cNvPicPr>
            <a:picLocks noChangeAspect="1" noChangeArrowheads="1"/>
          </p:cNvPicPr>
          <p:nvPr/>
        </p:nvPicPr>
        <p:blipFill>
          <a:blip r:embed="rId12" cstate="print">
            <a:alphaModFix/>
            <a:duotone>
              <a:prstClr val="black"/>
              <a:schemeClr val="tx1">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Lst>
          </a:blip>
          <a:srcRect r="31488"/>
          <a:stretch>
            <a:fillRect/>
          </a:stretch>
        </p:blipFill>
        <p:spPr bwMode="auto">
          <a:xfrm>
            <a:off x="8341635" y="2888149"/>
            <a:ext cx="1146980" cy="349960"/>
          </a:xfrm>
          <a:prstGeom prst="rect">
            <a:avLst/>
          </a:prstGeom>
          <a:noFill/>
        </p:spPr>
      </p:pic>
      <p:pic>
        <p:nvPicPr>
          <p:cNvPr id="4" name="Picture 3"/>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861" t="10254" r="7561" b="7597"/>
          <a:stretch/>
        </p:blipFill>
        <p:spPr>
          <a:xfrm>
            <a:off x="8410222" y="3816986"/>
            <a:ext cx="1050254" cy="500578"/>
          </a:xfrm>
          <a:prstGeom prst="rect">
            <a:avLst/>
          </a:prstGeom>
        </p:spPr>
      </p:pic>
      <p:sp>
        <p:nvSpPr>
          <p:cNvPr id="207" name="TextBox 206"/>
          <p:cNvSpPr txBox="1"/>
          <p:nvPr/>
        </p:nvSpPr>
        <p:spPr>
          <a:xfrm>
            <a:off x="8562975" y="1516105"/>
            <a:ext cx="522344" cy="200824"/>
          </a:xfrm>
          <a:prstGeom prst="rect">
            <a:avLst/>
          </a:prstGeom>
          <a:noFill/>
        </p:spPr>
        <p:txBody>
          <a:bodyPr wrap="square" lIns="0" tIns="0" rIns="0" bIns="0" rtlCol="0">
            <a:spAutoFit/>
          </a:bodyPr>
          <a:lstStyle/>
          <a:p>
            <a:pPr defTabSz="951121" eaLnBrk="0" fontAlgn="base" hangingPunct="0">
              <a:lnSpc>
                <a:spcPct val="80000"/>
              </a:lnSpc>
              <a:spcBef>
                <a:spcPct val="0"/>
              </a:spcBef>
            </a:pPr>
            <a:r>
              <a:rPr lang="en-US" sz="800"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MICROSOFT AZURE</a:t>
            </a:r>
          </a:p>
        </p:txBody>
      </p:sp>
      <p:grpSp>
        <p:nvGrpSpPr>
          <p:cNvPr id="216" name="Group 215"/>
          <p:cNvGrpSpPr/>
          <p:nvPr/>
        </p:nvGrpSpPr>
        <p:grpSpPr>
          <a:xfrm>
            <a:off x="1332866" y="1752454"/>
            <a:ext cx="1398008" cy="1297570"/>
            <a:chOff x="8701088" y="2387600"/>
            <a:chExt cx="2187575" cy="2030413"/>
          </a:xfrm>
        </p:grpSpPr>
        <p:sp>
          <p:nvSpPr>
            <p:cNvPr id="217"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8"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9"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0"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1"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2"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3"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4"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5"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6"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7"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8"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9"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0"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1"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2"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3"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4"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5"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6"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7"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8"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9"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6"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8"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2"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7"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2"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1"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4"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5"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6"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8"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9"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3"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1"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2"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3"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4"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5"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6"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7"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8"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9"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0"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1"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2"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3"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4"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5"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6"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7"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8"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9"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0"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1"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2"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3"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4"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5"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6"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7"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8"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9"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0"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1"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2"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3"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4"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5"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6"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460" name="Picture 459"/>
          <p:cNvPicPr>
            <a:picLocks noChangeAspect="1"/>
          </p:cNvPicPr>
          <p:nvPr/>
        </p:nvPicPr>
        <p:blipFill rotWithShape="1">
          <a:blip r:embed="rId16"/>
          <a:srcRect r="31790" b="44730"/>
          <a:stretch/>
        </p:blipFill>
        <p:spPr>
          <a:xfrm>
            <a:off x="2800868" y="1864167"/>
            <a:ext cx="742104" cy="1185857"/>
          </a:xfrm>
          <a:prstGeom prst="rect">
            <a:avLst/>
          </a:prstGeom>
        </p:spPr>
      </p:pic>
      <p:pic>
        <p:nvPicPr>
          <p:cNvPr id="461" name="Picture 460"/>
          <p:cNvPicPr>
            <a:picLocks noChangeAspect="1"/>
          </p:cNvPicPr>
          <p:nvPr/>
        </p:nvPicPr>
        <p:blipFill rotWithShape="1">
          <a:blip r:embed="rId17"/>
          <a:srcRect l="40545" b="41525"/>
          <a:stretch/>
        </p:blipFill>
        <p:spPr>
          <a:xfrm>
            <a:off x="539548" y="1662371"/>
            <a:ext cx="786552" cy="1387653"/>
          </a:xfrm>
          <a:prstGeom prst="rect">
            <a:avLst/>
          </a:prstGeom>
        </p:spPr>
      </p:pic>
    </p:spTree>
    <p:extLst>
      <p:ext uri="{BB962C8B-B14F-4D97-AF65-F5344CB8AC3E}">
        <p14:creationId xmlns:p14="http://schemas.microsoft.com/office/powerpoint/2010/main" val="2878385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bwMode="auto">
          <a:xfrm>
            <a:off x="3626685" y="3345388"/>
            <a:ext cx="2051554" cy="2597892"/>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5"/>
            <a:ext cx="2048945" cy="2059606"/>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8"/>
            <a:ext cx="2051554" cy="472867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4" cy="472867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1" y="1212238"/>
            <a:ext cx="2051554" cy="4728673"/>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4" y="6016826"/>
            <a:ext cx="11608773" cy="84013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p:txBody>
          <a:bodyPr/>
          <a:lstStyle/>
          <a:p>
            <a:r>
              <a:rPr lang="en-US" dirty="0" smtClean="0">
                <a:gradFill>
                  <a:gsLst>
                    <a:gs pos="0">
                      <a:schemeClr val="tx2"/>
                    </a:gs>
                    <a:gs pos="100000">
                      <a:schemeClr val="tx2"/>
                    </a:gs>
                  </a:gsLst>
                  <a:lin ang="5400000" scaled="1"/>
                </a:gradFill>
              </a:rPr>
              <a:t>Heterogeneous Ecosystem</a:t>
            </a:r>
            <a:endParaRPr lang="en-US" dirty="0">
              <a:gradFill>
                <a:gsLst>
                  <a:gs pos="0">
                    <a:schemeClr val="tx2"/>
                  </a:gs>
                  <a:gs pos="100000">
                    <a:schemeClr val="tx2"/>
                  </a:gs>
                </a:gsLst>
                <a:lin ang="5400000" scaled="1"/>
              </a:gradFill>
            </a:endParaRPr>
          </a:p>
        </p:txBody>
      </p:sp>
      <p:sp>
        <p:nvSpPr>
          <p:cNvPr id="110" name="Rounded Rectangle 109"/>
          <p:cNvSpPr/>
          <p:nvPr/>
        </p:nvSpPr>
        <p:spPr bwMode="auto">
          <a:xfrm>
            <a:off x="7960915" y="5004258"/>
            <a:ext cx="1906226" cy="633240"/>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 / Test</a:t>
            </a:r>
          </a:p>
        </p:txBody>
      </p:sp>
      <p:sp>
        <p:nvSpPr>
          <p:cNvPr id="111" name="Rounded Rectangle 110"/>
          <p:cNvSpPr/>
          <p:nvPr/>
        </p:nvSpPr>
        <p:spPr bwMode="auto">
          <a:xfrm>
            <a:off x="7960915" y="2529846"/>
            <a:ext cx="1906226" cy="2359817"/>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Production / Stage</a:t>
            </a:r>
          </a:p>
        </p:txBody>
      </p:sp>
      <p:grpSp>
        <p:nvGrpSpPr>
          <p:cNvPr id="171" name="Group 170"/>
          <p:cNvGrpSpPr/>
          <p:nvPr/>
        </p:nvGrpSpPr>
        <p:grpSpPr>
          <a:xfrm>
            <a:off x="4080945" y="4160406"/>
            <a:ext cx="1017883" cy="593614"/>
            <a:chOff x="3722745" y="2864738"/>
            <a:chExt cx="1018316" cy="593867"/>
          </a:xfrm>
        </p:grpSpPr>
        <p:grpSp>
          <p:nvGrpSpPr>
            <p:cNvPr id="173" name="Group 172"/>
            <p:cNvGrpSpPr/>
            <p:nvPr/>
          </p:nvGrpSpPr>
          <p:grpSpPr>
            <a:xfrm>
              <a:off x="4392343" y="2916450"/>
              <a:ext cx="348718" cy="537583"/>
              <a:chOff x="6989462" y="4072604"/>
              <a:chExt cx="348718" cy="537583"/>
            </a:xfrm>
          </p:grpSpPr>
          <p:pic>
            <p:nvPicPr>
              <p:cNvPr id="183" name="Picture 182"/>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84" name="TextBox 183"/>
              <p:cNvSpPr txBox="1"/>
              <p:nvPr/>
            </p:nvSpPr>
            <p:spPr>
              <a:xfrm>
                <a:off x="6997108" y="4483001"/>
                <a:ext cx="340207" cy="127186"/>
              </a:xfrm>
              <a:prstGeom prst="rect">
                <a:avLst/>
              </a:prstGeom>
              <a:noFill/>
            </p:spPr>
            <p:txBody>
              <a:bodyPr wrap="none" lIns="0" tIns="0" rIns="0" bIns="0" rtlCol="0">
                <a:spAutoFit/>
              </a:bodyPr>
              <a:lstStyle/>
              <a:p>
                <a:pPr defTabSz="932418">
                  <a:lnSpc>
                    <a:spcPct val="90000"/>
                  </a:lnSpc>
                  <a:spcAft>
                    <a:spcPts val="600"/>
                  </a:spcAft>
                </a:pPr>
                <a:r>
                  <a:rPr lang="en-US" sz="900" dirty="0" err="1">
                    <a:gradFill>
                      <a:gsLst>
                        <a:gs pos="2917">
                          <a:srgbClr val="FFFFFF"/>
                        </a:gs>
                        <a:gs pos="30000">
                          <a:srgbClr val="FFFFFF"/>
                        </a:gs>
                      </a:gsLst>
                      <a:lin ang="5400000" scaled="0"/>
                    </a:gradFill>
                  </a:rPr>
                  <a:t>Gradle</a:t>
                </a:r>
                <a:endParaRPr lang="en-US" sz="900" dirty="0">
                  <a:gradFill>
                    <a:gsLst>
                      <a:gs pos="2917">
                        <a:srgbClr val="FFFFFF"/>
                      </a:gs>
                      <a:gs pos="30000">
                        <a:srgbClr val="FFFFFF"/>
                      </a:gs>
                    </a:gsLst>
                    <a:lin ang="5400000" scaled="0"/>
                  </a:gradFill>
                </a:endParaRPr>
              </a:p>
            </p:txBody>
          </p:sp>
        </p:grpSp>
        <p:grpSp>
          <p:nvGrpSpPr>
            <p:cNvPr id="174" name="Group 173"/>
            <p:cNvGrpSpPr/>
            <p:nvPr/>
          </p:nvGrpSpPr>
          <p:grpSpPr>
            <a:xfrm>
              <a:off x="3722745" y="2864738"/>
              <a:ext cx="472506" cy="593867"/>
              <a:chOff x="4134603" y="3425457"/>
              <a:chExt cx="472506" cy="593867"/>
            </a:xfrm>
          </p:grpSpPr>
          <p:pic>
            <p:nvPicPr>
              <p:cNvPr id="181" name="Picture 180"/>
              <p:cNvPicPr>
                <a:picLocks noChangeAspect="1"/>
              </p:cNvPicPr>
              <p:nvPr/>
            </p:nvPicPr>
            <p:blipFill rotWithShape="1">
              <a:blip r:embed="rId4" cstate="print">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82" name="TextBox 181"/>
              <p:cNvSpPr txBox="1"/>
              <p:nvPr/>
            </p:nvSpPr>
            <p:spPr>
              <a:xfrm>
                <a:off x="4226586" y="3892138"/>
                <a:ext cx="294410" cy="127186"/>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Grunt</a:t>
                </a:r>
              </a:p>
            </p:txBody>
          </p:sp>
        </p:grpSp>
      </p:grpSp>
      <p:grpSp>
        <p:nvGrpSpPr>
          <p:cNvPr id="197" name="Group 196"/>
          <p:cNvGrpSpPr/>
          <p:nvPr/>
        </p:nvGrpSpPr>
        <p:grpSpPr>
          <a:xfrm>
            <a:off x="6557767" y="2506374"/>
            <a:ext cx="429983" cy="584687"/>
            <a:chOff x="4662854" y="2636345"/>
            <a:chExt cx="430166" cy="584937"/>
          </a:xfrm>
        </p:grpSpPr>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208" name="TextBox 207"/>
            <p:cNvSpPr txBox="1"/>
            <p:nvPr/>
          </p:nvSpPr>
          <p:spPr>
            <a:xfrm>
              <a:off x="4679165" y="3094096"/>
              <a:ext cx="405632" cy="127186"/>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Hudson</a:t>
              </a:r>
            </a:p>
          </p:txBody>
        </p:sp>
      </p:grpSp>
      <p:grpSp>
        <p:nvGrpSpPr>
          <p:cNvPr id="7" name="Group 6"/>
          <p:cNvGrpSpPr/>
          <p:nvPr/>
        </p:nvGrpSpPr>
        <p:grpSpPr>
          <a:xfrm>
            <a:off x="6139137" y="1578548"/>
            <a:ext cx="1098089" cy="621073"/>
            <a:chOff x="6018437" y="1547471"/>
            <a:chExt cx="1076810" cy="609037"/>
          </a:xfrm>
        </p:grpSpPr>
        <p:grpSp>
          <p:nvGrpSpPr>
            <p:cNvPr id="195" name="Group 194"/>
            <p:cNvGrpSpPr/>
            <p:nvPr/>
          </p:nvGrpSpPr>
          <p:grpSpPr>
            <a:xfrm>
              <a:off x="6018437" y="1555871"/>
              <a:ext cx="609567" cy="538276"/>
              <a:chOff x="5082559" y="3446505"/>
              <a:chExt cx="621878" cy="549146"/>
            </a:xfrm>
          </p:grpSpPr>
          <p:pic>
            <p:nvPicPr>
              <p:cNvPr id="211" name="Picture 210"/>
              <p:cNvPicPr>
                <a:picLocks noChangeAspect="1"/>
              </p:cNvPicPr>
              <p:nvPr/>
            </p:nvPicPr>
            <p:blipFill rotWithShape="1">
              <a:blip r:embed="rId6" cstate="print">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212" name="TextBox 211"/>
              <p:cNvSpPr txBox="1"/>
              <p:nvPr/>
            </p:nvSpPr>
            <p:spPr>
              <a:xfrm>
                <a:off x="5251592" y="3868466"/>
                <a:ext cx="240435" cy="127185"/>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Chef</a:t>
                </a:r>
              </a:p>
            </p:txBody>
          </p:sp>
        </p:grpSp>
        <p:grpSp>
          <p:nvGrpSpPr>
            <p:cNvPr id="199" name="Group 198"/>
            <p:cNvGrpSpPr/>
            <p:nvPr/>
          </p:nvGrpSpPr>
          <p:grpSpPr>
            <a:xfrm>
              <a:off x="6699249" y="1547471"/>
              <a:ext cx="395998" cy="609037"/>
              <a:chOff x="8623804" y="3918226"/>
              <a:chExt cx="403996" cy="621338"/>
            </a:xfrm>
          </p:grpSpPr>
          <p:pic>
            <p:nvPicPr>
              <p:cNvPr id="203" name="Picture 202"/>
              <p:cNvPicPr>
                <a:picLocks noChangeAspect="1"/>
              </p:cNvPicPr>
              <p:nvPr/>
            </p:nvPicPr>
            <p:blipFill rotWithShape="1">
              <a:blip r:embed="rId7"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04" name="TextBox 203"/>
              <p:cNvSpPr txBox="1"/>
              <p:nvPr/>
            </p:nvSpPr>
            <p:spPr>
              <a:xfrm>
                <a:off x="8623804" y="4285194"/>
                <a:ext cx="403996" cy="254370"/>
              </a:xfrm>
              <a:prstGeom prst="rect">
                <a:avLst/>
              </a:prstGeom>
              <a:noFill/>
            </p:spPr>
            <p:txBody>
              <a:bodyPr wrap="none" lIns="0" tIns="0" rIns="0" bIns="0" rtlCol="0">
                <a:spAutoFit/>
              </a:bodyPr>
              <a:lstStyle/>
              <a:p>
                <a:pPr algn="ctr" defTabSz="932418">
                  <a:lnSpc>
                    <a:spcPct val="90000"/>
                  </a:lnSpc>
                  <a:spcAft>
                    <a:spcPts val="600"/>
                  </a:spcAft>
                </a:pPr>
                <a:r>
                  <a:rPr lang="en-US" sz="900" dirty="0">
                    <a:gradFill>
                      <a:gsLst>
                        <a:gs pos="2917">
                          <a:srgbClr val="FFFFFF"/>
                        </a:gs>
                        <a:gs pos="30000">
                          <a:srgbClr val="FFFFFF"/>
                        </a:gs>
                      </a:gsLst>
                      <a:lin ang="5400000" scaled="0"/>
                    </a:gradFill>
                  </a:rPr>
                  <a:t>Puppet </a:t>
                </a:r>
                <a:br>
                  <a:rPr lang="en-US" sz="900" dirty="0">
                    <a:gradFill>
                      <a:gsLst>
                        <a:gs pos="2917">
                          <a:srgbClr val="FFFFFF"/>
                        </a:gs>
                        <a:gs pos="30000">
                          <a:srgbClr val="FFFFFF"/>
                        </a:gs>
                      </a:gsLst>
                      <a:lin ang="5400000" scaled="0"/>
                    </a:gradFill>
                  </a:rPr>
                </a:br>
                <a:r>
                  <a:rPr lang="en-US" sz="900" dirty="0">
                    <a:gradFill>
                      <a:gsLst>
                        <a:gs pos="2917">
                          <a:srgbClr val="FFFFFF"/>
                        </a:gs>
                        <a:gs pos="30000">
                          <a:srgbClr val="FFFFFF"/>
                        </a:gs>
                      </a:gsLst>
                      <a:lin ang="5400000" scaled="0"/>
                    </a:gradFill>
                  </a:rPr>
                  <a:t>Labs</a:t>
                </a:r>
              </a:p>
            </p:txBody>
          </p:sp>
        </p:grpSp>
      </p:grpSp>
      <p:pic>
        <p:nvPicPr>
          <p:cNvPr id="224" name="Picture 2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6261" y="1813757"/>
            <a:ext cx="612017" cy="145560"/>
          </a:xfrm>
          <a:prstGeom prst="rect">
            <a:avLst/>
          </a:prstGeom>
        </p:spPr>
      </p:pic>
      <p:grpSp>
        <p:nvGrpSpPr>
          <p:cNvPr id="225" name="Group 224"/>
          <p:cNvGrpSpPr/>
          <p:nvPr/>
        </p:nvGrpSpPr>
        <p:grpSpPr>
          <a:xfrm>
            <a:off x="10873056" y="2481603"/>
            <a:ext cx="346602" cy="485988"/>
            <a:chOff x="11346119" y="4299745"/>
            <a:chExt cx="346750" cy="486196"/>
          </a:xfrm>
        </p:grpSpPr>
        <p:pic>
          <p:nvPicPr>
            <p:cNvPr id="226" name="Picture 2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46750" cy="127186"/>
            </a:xfrm>
            <a:prstGeom prst="rect">
              <a:avLst/>
            </a:prstGeom>
            <a:noFill/>
          </p:spPr>
          <p:txBody>
            <a:bodyPr wrap="none" lIns="0" tIns="0" rIns="0" bIns="0" rtlCol="0">
              <a:spAutoFit/>
            </a:bodyPr>
            <a:lstStyle/>
            <a:p>
              <a:pPr defTabSz="932418">
                <a:lnSpc>
                  <a:spcPct val="90000"/>
                </a:lnSpc>
                <a:spcAft>
                  <a:spcPts val="600"/>
                </a:spcAft>
              </a:pPr>
              <a:r>
                <a:rPr lang="en-US" sz="900" dirty="0" err="1">
                  <a:gradFill>
                    <a:gsLst>
                      <a:gs pos="2917">
                        <a:srgbClr val="FFFFFF"/>
                      </a:gs>
                      <a:gs pos="30000">
                        <a:srgbClr val="FFFFFF"/>
                      </a:gs>
                    </a:gsLst>
                    <a:lin ang="5400000" scaled="0"/>
                  </a:gradFill>
                </a:rPr>
                <a:t>Zabbix</a:t>
              </a:r>
              <a:endParaRPr lang="en-US" sz="900" dirty="0">
                <a:gradFill>
                  <a:gsLst>
                    <a:gs pos="2917">
                      <a:srgbClr val="FFFFFF"/>
                    </a:gs>
                    <a:gs pos="30000">
                      <a:srgbClr val="FFFFFF"/>
                    </a:gs>
                  </a:gsLst>
                  <a:lin ang="5400000" scaled="0"/>
                </a:gradFill>
              </a:endParaRPr>
            </a:p>
          </p:txBody>
        </p:sp>
      </p:grpSp>
      <p:sp>
        <p:nvSpPr>
          <p:cNvPr id="343" name="Rounded Rectangle 342"/>
          <p:cNvSpPr/>
          <p:nvPr/>
        </p:nvSpPr>
        <p:spPr bwMode="auto">
          <a:xfrm>
            <a:off x="459274" y="3126001"/>
            <a:ext cx="3095424" cy="2814912"/>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a:solidFill>
                  <a:srgbClr val="FFFFFF"/>
                </a:solidFill>
                <a:latin typeface="Segoe UI Light"/>
                <a:ea typeface="Segoe UI" pitchFamily="34" charset="0"/>
                <a:cs typeface="Segoe UI" pitchFamily="34" charset="0"/>
              </a:rPr>
              <a:t>Develop</a:t>
            </a:r>
            <a:endParaRPr lang="en-US" sz="1428" dirty="0">
              <a:solidFill>
                <a:srgbClr val="FFFFFF"/>
              </a:solidFill>
              <a:latin typeface="Segoe UI Light"/>
              <a:ea typeface="Segoe UI" pitchFamily="34" charset="0"/>
              <a:cs typeface="Segoe UI" pitchFamily="34" charset="0"/>
            </a:endParaRPr>
          </a:p>
        </p:txBody>
      </p:sp>
      <p:sp>
        <p:nvSpPr>
          <p:cNvPr id="467" name="TextBox 466"/>
          <p:cNvSpPr txBox="1"/>
          <p:nvPr/>
        </p:nvSpPr>
        <p:spPr>
          <a:xfrm>
            <a:off x="518669" y="3070446"/>
            <a:ext cx="2882208" cy="499037"/>
          </a:xfrm>
          <a:prstGeom prst="rect">
            <a:avLst/>
          </a:prstGeom>
          <a:noFill/>
        </p:spPr>
        <p:txBody>
          <a:bodyPr wrap="square" lIns="186494" tIns="149196" rIns="186494" bIns="149196" rtlCol="0">
            <a:spAutoFit/>
          </a:bodyPr>
          <a:lstStyle/>
          <a:p>
            <a:pPr algn="ctr" defTabSz="932418" eaLnBrk="0" fontAlgn="base" hangingPunct="0">
              <a:lnSpc>
                <a:spcPct val="90000"/>
              </a:lnSpc>
              <a:spcBef>
                <a:spcPct val="0"/>
              </a:spcBef>
              <a:spcAft>
                <a:spcPts val="612"/>
              </a:spcAft>
            </a:pPr>
            <a:r>
              <a:rPr lang="en-US" sz="1428" dirty="0">
                <a:gradFill>
                  <a:gsLst>
                    <a:gs pos="2917">
                      <a:prstClr val="white"/>
                    </a:gs>
                    <a:gs pos="30000">
                      <a:prstClr val="white"/>
                    </a:gs>
                  </a:gsLst>
                  <a:lin ang="5400000" scaled="0"/>
                </a:gradFill>
                <a:latin typeface="Calibri" panose="020F0502020204030204" pitchFamily="34" charset="0"/>
              </a:rPr>
              <a:t>Developer Workstations</a:t>
            </a:r>
          </a:p>
        </p:txBody>
      </p:sp>
      <p:grpSp>
        <p:nvGrpSpPr>
          <p:cNvPr id="471" name="Group 470"/>
          <p:cNvGrpSpPr/>
          <p:nvPr/>
        </p:nvGrpSpPr>
        <p:grpSpPr>
          <a:xfrm>
            <a:off x="2566608" y="3462901"/>
            <a:ext cx="601612" cy="463164"/>
            <a:chOff x="688638" y="3388251"/>
            <a:chExt cx="453196" cy="372941"/>
          </a:xfrm>
        </p:grpSpPr>
        <p:sp>
          <p:nvSpPr>
            <p:cNvPr id="472" name="Rectangle 471"/>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3" name="Straight Connector 472"/>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4" name="Arc 473"/>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75" name="Arc 474"/>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76" name="Rectangle 475"/>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Isosceles Triangle 476"/>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Isosceles Triangle 477"/>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6" name="TextBox 495"/>
          <p:cNvSpPr txBox="1"/>
          <p:nvPr/>
        </p:nvSpPr>
        <p:spPr>
          <a:xfrm>
            <a:off x="665925" y="4510622"/>
            <a:ext cx="1121235" cy="733889"/>
          </a:xfrm>
          <a:prstGeom prst="rect">
            <a:avLst/>
          </a:prstGeom>
          <a:noFill/>
        </p:spPr>
        <p:txBody>
          <a:bodyPr wrap="none" lIns="182802" tIns="146241" rIns="182802" bIns="146241" rtlCol="0">
            <a:spAutoFit/>
          </a:bodyPr>
          <a:lstStyle/>
          <a:p>
            <a:pPr algn="ctr" defTabSz="932060"/>
            <a:r>
              <a:rPr lang="en-US" sz="1397" dirty="0">
                <a:gradFill>
                  <a:gsLst>
                    <a:gs pos="0">
                      <a:srgbClr val="FFFFFF"/>
                    </a:gs>
                    <a:gs pos="100000">
                      <a:srgbClr val="FFFFFF"/>
                    </a:gs>
                  </a:gsLst>
                  <a:lin ang="5400000" scaled="0"/>
                </a:gradFill>
                <a:ea typeface="Segoe UI" pitchFamily="34" charset="0"/>
                <a:cs typeface="Segoe UI" pitchFamily="34" charset="0"/>
              </a:rPr>
              <a:t>GitHub</a:t>
            </a:r>
          </a:p>
          <a:p>
            <a:pPr defTabSz="932060"/>
            <a:r>
              <a:rPr lang="en-US" sz="1397" dirty="0" err="1">
                <a:gradFill>
                  <a:gsLst>
                    <a:gs pos="0">
                      <a:srgbClr val="FFFFFF"/>
                    </a:gs>
                    <a:gs pos="100000">
                      <a:srgbClr val="FFFFFF"/>
                    </a:gs>
                  </a:gsLst>
                  <a:lin ang="5400000" scaled="0"/>
                </a:gradFill>
                <a:ea typeface="Segoe UI" pitchFamily="34" charset="0"/>
                <a:cs typeface="Segoe UI" pitchFamily="34" charset="0"/>
              </a:rPr>
              <a:t>Codeplex</a:t>
            </a:r>
            <a:endParaRPr lang="en-US" sz="1197" dirty="0">
              <a:gradFill>
                <a:gsLst>
                  <a:gs pos="0">
                    <a:srgbClr val="FFFFFF"/>
                  </a:gs>
                  <a:gs pos="100000">
                    <a:srgbClr val="FFFFFF"/>
                  </a:gs>
                </a:gsLst>
                <a:lin ang="5400000" scaled="0"/>
              </a:gradFill>
            </a:endParaRPr>
          </a:p>
        </p:txBody>
      </p:sp>
      <p:grpSp>
        <p:nvGrpSpPr>
          <p:cNvPr id="11" name="Group 10"/>
          <p:cNvGrpSpPr/>
          <p:nvPr/>
        </p:nvGrpSpPr>
        <p:grpSpPr>
          <a:xfrm>
            <a:off x="799570" y="3461558"/>
            <a:ext cx="601612" cy="463163"/>
            <a:chOff x="782344" y="3393987"/>
            <a:chExt cx="589953" cy="454187"/>
          </a:xfrm>
        </p:grpSpPr>
        <p:grpSp>
          <p:nvGrpSpPr>
            <p:cNvPr id="8" name="Group 7"/>
            <p:cNvGrpSpPr/>
            <p:nvPr/>
          </p:nvGrpSpPr>
          <p:grpSpPr>
            <a:xfrm>
              <a:off x="782344" y="3393987"/>
              <a:ext cx="589953" cy="454187"/>
              <a:chOff x="782344" y="3393987"/>
              <a:chExt cx="589953" cy="454187"/>
            </a:xfrm>
          </p:grpSpPr>
          <p:sp>
            <p:nvSpPr>
              <p:cNvPr id="488" name="Rectangle 487"/>
              <p:cNvSpPr/>
              <p:nvPr/>
            </p:nvSpPr>
            <p:spPr bwMode="auto">
              <a:xfrm>
                <a:off x="782344" y="3393987"/>
                <a:ext cx="589953" cy="334322"/>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9" name="Straight Connector 488"/>
              <p:cNvCxnSpPr/>
              <p:nvPr/>
            </p:nvCxnSpPr>
            <p:spPr>
              <a:xfrm>
                <a:off x="868090" y="3840717"/>
                <a:ext cx="42729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0" name="Arc 489"/>
              <p:cNvSpPr/>
              <p:nvPr/>
            </p:nvSpPr>
            <p:spPr>
              <a:xfrm rot="5400000">
                <a:off x="834043" y="3647468"/>
                <a:ext cx="215575" cy="184392"/>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91" name="Arc 490"/>
              <p:cNvSpPr/>
              <p:nvPr/>
            </p:nvSpPr>
            <p:spPr>
              <a:xfrm rot="5400000" flipV="1">
                <a:off x="1115283" y="3648544"/>
                <a:ext cx="215575" cy="18368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92" name="Rectangle 491"/>
              <p:cNvSpPr/>
              <p:nvPr/>
            </p:nvSpPr>
            <p:spPr bwMode="auto">
              <a:xfrm>
                <a:off x="1034028" y="3738942"/>
                <a:ext cx="97201" cy="101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Isosceles Triangle 492"/>
              <p:cNvSpPr/>
              <p:nvPr/>
            </p:nvSpPr>
            <p:spPr bwMode="auto">
              <a:xfrm>
                <a:off x="993539" y="3770520"/>
                <a:ext cx="84996" cy="566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Isosceles Triangle 493"/>
              <p:cNvSpPr/>
              <p:nvPr/>
            </p:nvSpPr>
            <p:spPr bwMode="auto">
              <a:xfrm>
                <a:off x="1063994" y="3756109"/>
                <a:ext cx="111741" cy="7562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98" name="Picture 497"/>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970630" y="3407734"/>
              <a:ext cx="245847" cy="299398"/>
            </a:xfrm>
            <a:prstGeom prst="rect">
              <a:avLst/>
            </a:prstGeom>
          </p:spPr>
        </p:pic>
      </p:grpSp>
      <p:grpSp>
        <p:nvGrpSpPr>
          <p:cNvPr id="6" name="Group 5"/>
          <p:cNvGrpSpPr/>
          <p:nvPr/>
        </p:nvGrpSpPr>
        <p:grpSpPr>
          <a:xfrm>
            <a:off x="1686508" y="3459136"/>
            <a:ext cx="601612" cy="464326"/>
            <a:chOff x="1652094" y="3391612"/>
            <a:chExt cx="589953" cy="455328"/>
          </a:xfrm>
        </p:grpSpPr>
        <p:grpSp>
          <p:nvGrpSpPr>
            <p:cNvPr id="470" name="Group 469"/>
            <p:cNvGrpSpPr/>
            <p:nvPr/>
          </p:nvGrpSpPr>
          <p:grpSpPr>
            <a:xfrm>
              <a:off x="1652094" y="3392752"/>
              <a:ext cx="589953" cy="454188"/>
              <a:chOff x="688638" y="3388251"/>
              <a:chExt cx="453196" cy="372941"/>
            </a:xfrm>
          </p:grpSpPr>
          <p:sp>
            <p:nvSpPr>
              <p:cNvPr id="480" name="Rectangle 479"/>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1" name="Straight Connector 480"/>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Arc 481"/>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83" name="Arc 482"/>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84" name="Rectangle 483"/>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Isosceles Triangle 484"/>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Isosceles Triangle 485"/>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6940" y="3391612"/>
              <a:ext cx="334409" cy="334409"/>
            </a:xfrm>
            <a:prstGeom prst="rect">
              <a:avLst/>
            </a:prstGeom>
          </p:spPr>
        </p:pic>
      </p:grpSp>
      <p:pic>
        <p:nvPicPr>
          <p:cNvPr id="502" name="Picture 501"/>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724394" y="3465646"/>
            <a:ext cx="250705" cy="305314"/>
          </a:xfrm>
          <a:prstGeom prst="rect">
            <a:avLst/>
          </a:prstGeom>
        </p:spPr>
      </p:pic>
      <p:cxnSp>
        <p:nvCxnSpPr>
          <p:cNvPr id="223" name="Straight Connector 222"/>
          <p:cNvCxnSpPr/>
          <p:nvPr/>
        </p:nvCxnSpPr>
        <p:spPr>
          <a:xfrm>
            <a:off x="644225" y="6588780"/>
            <a:ext cx="112388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44224" y="5650079"/>
            <a:ext cx="276483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52454"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52454" y="2973045"/>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908091"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158522"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5" name="Picture 2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71334" y="4496326"/>
            <a:ext cx="852351" cy="761140"/>
          </a:xfrm>
          <a:prstGeom prst="rect">
            <a:avLst/>
          </a:prstGeom>
        </p:spPr>
      </p:pic>
      <p:sp>
        <p:nvSpPr>
          <p:cNvPr id="217" name="Rectangle 216"/>
          <p:cNvSpPr/>
          <p:nvPr/>
        </p:nvSpPr>
        <p:spPr bwMode="auto">
          <a:xfrm>
            <a:off x="653728" y="4486139"/>
            <a:ext cx="1124369" cy="803106"/>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eaLnBrk="0" fontAlgn="base" hangingPunct="0">
              <a:lnSpc>
                <a:spcPct val="90000"/>
              </a:lnSpc>
              <a:spcBef>
                <a:spcPct val="0"/>
              </a:spcBef>
              <a:spcAft>
                <a:spcPct val="0"/>
              </a:spcAft>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866513" y="4206491"/>
            <a:ext cx="751538" cy="318286"/>
          </a:xfrm>
          <a:prstGeom prst="rect">
            <a:avLst/>
          </a:prstGeom>
        </p:spPr>
        <p:txBody>
          <a:bodyPr wrap="none">
            <a:spAutoFit/>
          </a:bodyPr>
          <a:lstStyle/>
          <a:p>
            <a:pPr algn="ctr" defTabSz="932060"/>
            <a:r>
              <a:rPr lang="en-US" sz="1428"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0" name="Group 9"/>
          <p:cNvGrpSpPr/>
          <p:nvPr/>
        </p:nvGrpSpPr>
        <p:grpSpPr>
          <a:xfrm>
            <a:off x="2040166" y="4683392"/>
            <a:ext cx="410364" cy="463711"/>
            <a:chOff x="2331310" y="4180366"/>
            <a:chExt cx="402354" cy="454660"/>
          </a:xfrm>
        </p:grpSpPr>
        <p:pic>
          <p:nvPicPr>
            <p:cNvPr id="5" name="Picture 4" descr="logo_wide-cab47086.png"/>
            <p:cNvPicPr>
              <a:picLocks noChangeAspect="1"/>
            </p:cNvPicPr>
            <p:nvPr/>
          </p:nvPicPr>
          <p:blipFill rotWithShape="1">
            <a:blip r:embed="rId13"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201" name="TextBox 200"/>
            <p:cNvSpPr txBox="1"/>
            <p:nvPr/>
          </p:nvSpPr>
          <p:spPr>
            <a:xfrm>
              <a:off x="2331310" y="4510376"/>
              <a:ext cx="402354" cy="124650"/>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Vagrant</a:t>
              </a:r>
            </a:p>
          </p:txBody>
        </p:sp>
      </p:grpSp>
      <p:pic>
        <p:nvPicPr>
          <p:cNvPr id="241" name="Picture 4" descr="http://www.jbase.com/new/products/images/java.png"/>
          <p:cNvPicPr>
            <a:picLocks noChangeAspect="1" noChangeArrowheads="1"/>
          </p:cNvPicPr>
          <p:nvPr/>
        </p:nvPicPr>
        <p:blipFill>
          <a:blip r:embed="rId14" cstate="print">
            <a:duotone>
              <a:prstClr val="black"/>
              <a:schemeClr val="tx1">
                <a:tint val="45000"/>
                <a:satMod val="400000"/>
              </a:schemeClr>
            </a:duotone>
            <a:extLst>
              <a:ext uri="{BEBA8EAE-BF5A-486C-A8C5-ECC9F3942E4B}">
                <a14:imgProps xmlns:a14="http://schemas.microsoft.com/office/drawing/2010/main">
                  <a14:imgLayer r:embed="rId15">
                    <a14:imgEffect>
                      <a14:brightnessContrast bright="100000"/>
                    </a14:imgEffect>
                  </a14:imgLayer>
                </a14:imgProps>
              </a:ext>
            </a:extLst>
          </a:blip>
          <a:srcRect/>
          <a:stretch>
            <a:fillRect/>
          </a:stretch>
        </p:blipFill>
        <p:spPr bwMode="auto">
          <a:xfrm>
            <a:off x="9301101" y="2656927"/>
            <a:ext cx="286570" cy="564468"/>
          </a:xfrm>
          <a:prstGeom prst="rect">
            <a:avLst/>
          </a:prstGeom>
          <a:noFill/>
        </p:spPr>
      </p:pic>
      <p:pic>
        <p:nvPicPr>
          <p:cNvPr id="242" name="Picture 241" descr="PHP.png"/>
          <p:cNvPicPr>
            <a:picLocks noChangeAspect="1"/>
          </p:cNvPicPr>
          <p:nvPr/>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8361001" y="3127336"/>
            <a:ext cx="405760" cy="225289"/>
          </a:xfrm>
          <a:prstGeom prst="rect">
            <a:avLst/>
          </a:prstGeom>
          <a:noFill/>
        </p:spPr>
      </p:pic>
      <p:pic>
        <p:nvPicPr>
          <p:cNvPr id="243" name="Picture 242"/>
          <p:cNvPicPr>
            <a:picLocks noChangeAspect="1"/>
          </p:cNvPicPr>
          <p:nvPr/>
        </p:nvPicPr>
        <p:blipFill>
          <a:blip r:embed="rId18" cstate="print">
            <a:duotone>
              <a:prstClr val="black"/>
              <a:schemeClr val="tx1">
                <a:tint val="45000"/>
                <a:satMod val="400000"/>
              </a:schemeClr>
            </a:duotone>
            <a:extLst>
              <a:ext uri="{BEBA8EAE-BF5A-486C-A8C5-ECC9F3942E4B}">
                <a14:imgProps xmlns:a14="http://schemas.microsoft.com/office/drawing/2010/main">
                  <a14:imgLayer r:embed="rId1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94074" y="2762294"/>
            <a:ext cx="669377" cy="186808"/>
          </a:xfrm>
          <a:prstGeom prst="rect">
            <a:avLst/>
          </a:prstGeom>
        </p:spPr>
      </p:pic>
      <p:pic>
        <p:nvPicPr>
          <p:cNvPr id="244" name="Picture 243"/>
          <p:cNvPicPr>
            <a:picLocks noChangeAspect="1"/>
          </p:cNvPicPr>
          <p:nvPr/>
        </p:nvPicPr>
        <p:blipFill>
          <a:blip r:embed="rId20">
            <a:duotone>
              <a:prstClr val="black"/>
              <a:schemeClr val="tx1">
                <a:tint val="45000"/>
                <a:satMod val="400000"/>
              </a:schemeClr>
            </a:duotone>
            <a:lum bright="100000"/>
          </a:blip>
          <a:stretch>
            <a:fillRect/>
          </a:stretch>
        </p:blipFill>
        <p:spPr>
          <a:xfrm>
            <a:off x="8139104" y="3490468"/>
            <a:ext cx="812542" cy="210658"/>
          </a:xfrm>
          <a:prstGeom prst="rect">
            <a:avLst/>
          </a:prstGeom>
        </p:spPr>
      </p:pic>
      <p:sp>
        <p:nvSpPr>
          <p:cNvPr id="245" name="Freeform 6"/>
          <p:cNvSpPr>
            <a:spLocks noEditPoints="1"/>
          </p:cNvSpPr>
          <p:nvPr/>
        </p:nvSpPr>
        <p:spPr bwMode="auto">
          <a:xfrm>
            <a:off x="9253983" y="3363987"/>
            <a:ext cx="380805" cy="40183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eaLnBrk="0" fontAlgn="base" hangingPunct="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pic>
        <p:nvPicPr>
          <p:cNvPr id="248"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8058905" y="4023535"/>
            <a:ext cx="455884" cy="34458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127116" y="3889300"/>
            <a:ext cx="634539" cy="566638"/>
          </a:xfrm>
          <a:prstGeom prst="rect">
            <a:avLst/>
          </a:prstGeom>
        </p:spPr>
      </p:pic>
      <p:grpSp>
        <p:nvGrpSpPr>
          <p:cNvPr id="250" name="Group 249"/>
          <p:cNvGrpSpPr/>
          <p:nvPr/>
        </p:nvGrpSpPr>
        <p:grpSpPr>
          <a:xfrm>
            <a:off x="8696187" y="4019879"/>
            <a:ext cx="410364" cy="377701"/>
            <a:chOff x="2331310" y="4180366"/>
            <a:chExt cx="540466" cy="497447"/>
          </a:xfrm>
        </p:grpSpPr>
        <p:pic>
          <p:nvPicPr>
            <p:cNvPr id="251" name="Picture 250" descr="logo_wide-cab47086.png"/>
            <p:cNvPicPr>
              <a:picLocks noChangeAspect="1"/>
            </p:cNvPicPr>
            <p:nvPr/>
          </p:nvPicPr>
          <p:blipFill rotWithShape="1">
            <a:blip r:embed="rId23"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252" name="TextBox 251"/>
            <p:cNvSpPr txBox="1"/>
            <p:nvPr/>
          </p:nvSpPr>
          <p:spPr>
            <a:xfrm>
              <a:off x="2331310" y="4510376"/>
              <a:ext cx="540466" cy="167437"/>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Vagrant</a:t>
              </a:r>
            </a:p>
          </p:txBody>
        </p:sp>
      </p:grpSp>
      <p:grpSp>
        <p:nvGrpSpPr>
          <p:cNvPr id="4" name="Group 3"/>
          <p:cNvGrpSpPr/>
          <p:nvPr/>
        </p:nvGrpSpPr>
        <p:grpSpPr>
          <a:xfrm>
            <a:off x="6560783" y="3383660"/>
            <a:ext cx="452872" cy="551847"/>
            <a:chOff x="6399809" y="3317615"/>
            <a:chExt cx="444032" cy="541076"/>
          </a:xfrm>
        </p:grpSpPr>
        <p:sp>
          <p:nvSpPr>
            <p:cNvPr id="213" name="TextBox 212"/>
            <p:cNvSpPr txBox="1"/>
            <p:nvPr/>
          </p:nvSpPr>
          <p:spPr>
            <a:xfrm>
              <a:off x="6399809" y="3734041"/>
              <a:ext cx="444032" cy="124650"/>
            </a:xfrm>
            <a:prstGeom prst="rect">
              <a:avLst/>
            </a:prstGeom>
            <a:noFill/>
          </p:spPr>
          <p:txBody>
            <a:bodyPr wrap="none" lIns="0" tIns="0" rIns="0" bIns="0" rtlCol="0">
              <a:spAutoFit/>
            </a:bodyPr>
            <a:lstStyle/>
            <a:p>
              <a:pPr algn="ctr" defTabSz="932418">
                <a:lnSpc>
                  <a:spcPct val="90000"/>
                </a:lnSpc>
                <a:spcAft>
                  <a:spcPts val="600"/>
                </a:spcAft>
              </a:pPr>
              <a:r>
                <a:rPr lang="en-US" sz="900" dirty="0" err="1">
                  <a:gradFill>
                    <a:gsLst>
                      <a:gs pos="2917">
                        <a:srgbClr val="FFFFFF"/>
                      </a:gs>
                      <a:gs pos="30000">
                        <a:srgbClr val="FFFFFF"/>
                      </a:gs>
                    </a:gsLst>
                    <a:lin ang="5400000" scaled="0"/>
                  </a:gradFill>
                </a:rPr>
                <a:t>Saltstack</a:t>
              </a:r>
              <a:endParaRPr lang="en-US" sz="900" dirty="0">
                <a:gradFill>
                  <a:gsLst>
                    <a:gs pos="2917">
                      <a:srgbClr val="FFFFFF"/>
                    </a:gs>
                    <a:gs pos="30000">
                      <a:srgbClr val="FFFFFF"/>
                    </a:gs>
                  </a:gsLst>
                  <a:lin ang="5400000" scaled="0"/>
                </a:gradFill>
              </a:endParaRPr>
            </a:p>
          </p:txBody>
        </p:sp>
        <p:pic>
          <p:nvPicPr>
            <p:cNvPr id="2" name="Pictur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22153" y="3317615"/>
              <a:ext cx="399342" cy="399342"/>
            </a:xfrm>
            <a:prstGeom prst="rect">
              <a:avLst/>
            </a:prstGeom>
          </p:spPr>
        </p:pic>
      </p:grpSp>
      <p:grpSp>
        <p:nvGrpSpPr>
          <p:cNvPr id="210" name="Group 209"/>
          <p:cNvGrpSpPr/>
          <p:nvPr/>
        </p:nvGrpSpPr>
        <p:grpSpPr>
          <a:xfrm>
            <a:off x="8037691" y="1407320"/>
            <a:ext cx="1750290" cy="993392"/>
            <a:chOff x="8154079" y="1500188"/>
            <a:chExt cx="2496095" cy="1416683"/>
          </a:xfrm>
        </p:grpSpPr>
        <p:sp>
          <p:nvSpPr>
            <p:cNvPr id="214"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00188F"/>
                </a:solidFill>
                <a:latin typeface="Calibri" panose="020F0502020204030204" pitchFamily="34" charset="0"/>
              </a:endParaRPr>
            </a:p>
          </p:txBody>
        </p:sp>
        <p:sp>
          <p:nvSpPr>
            <p:cNvPr id="21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505050"/>
                </a:solidFill>
                <a:latin typeface="Calibri" panose="020F0502020204030204" pitchFamily="34" charset="0"/>
              </a:endParaRPr>
            </a:p>
          </p:txBody>
        </p:sp>
        <p:sp>
          <p:nvSpPr>
            <p:cNvPr id="218" name="TextBox 217"/>
            <p:cNvSpPr txBox="1"/>
            <p:nvPr/>
          </p:nvSpPr>
          <p:spPr>
            <a:xfrm>
              <a:off x="9132155" y="2128045"/>
              <a:ext cx="643377" cy="369879"/>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46" name="TextBox 245"/>
            <p:cNvSpPr txBox="1"/>
            <p:nvPr/>
          </p:nvSpPr>
          <p:spPr>
            <a:xfrm>
              <a:off x="8347511" y="2452299"/>
              <a:ext cx="699817" cy="328657"/>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47" name="TextBox 246"/>
            <p:cNvSpPr txBox="1"/>
            <p:nvPr/>
          </p:nvSpPr>
          <p:spPr>
            <a:xfrm>
              <a:off x="9730368" y="2439259"/>
              <a:ext cx="826731" cy="328657"/>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53" name="Straight Connector 252"/>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14"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68" name="TextBox 467"/>
          <p:cNvSpPr txBox="1"/>
          <p:nvPr/>
        </p:nvSpPr>
        <p:spPr>
          <a:xfrm>
            <a:off x="8562975" y="1516105"/>
            <a:ext cx="522344" cy="200824"/>
          </a:xfrm>
          <a:prstGeom prst="rect">
            <a:avLst/>
          </a:prstGeom>
          <a:noFill/>
        </p:spPr>
        <p:txBody>
          <a:bodyPr wrap="square" lIns="0" tIns="0" rIns="0" bIns="0" rtlCol="0">
            <a:spAutoFit/>
          </a:bodyPr>
          <a:lstStyle/>
          <a:p>
            <a:pPr defTabSz="951121" eaLnBrk="0" fontAlgn="base" hangingPunct="0">
              <a:lnSpc>
                <a:spcPct val="80000"/>
              </a:lnSpc>
              <a:spcBef>
                <a:spcPct val="0"/>
              </a:spcBef>
            </a:pPr>
            <a:r>
              <a:rPr lang="en-US" sz="800"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MICROSOFT AZURE</a:t>
            </a:r>
          </a:p>
        </p:txBody>
      </p:sp>
      <p:sp>
        <p:nvSpPr>
          <p:cNvPr id="602"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09" name="Rectangle 235"/>
          <p:cNvSpPr>
            <a:spLocks noChangeArrowheads="1"/>
          </p:cNvSpPr>
          <p:nvPr/>
        </p:nvSpPr>
        <p:spPr bwMode="auto">
          <a:xfrm>
            <a:off x="458456" y="1195573"/>
            <a:ext cx="3094435" cy="1854451"/>
          </a:xfrm>
          <a:prstGeom prst="rect">
            <a:avLst/>
          </a:prstGeom>
          <a:solidFill>
            <a:srgbClr val="ECF1F2"/>
          </a:solidFill>
          <a:ln w="0">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19"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grpSp>
        <p:nvGrpSpPr>
          <p:cNvPr id="220" name="Group 219"/>
          <p:cNvGrpSpPr/>
          <p:nvPr/>
        </p:nvGrpSpPr>
        <p:grpSpPr>
          <a:xfrm>
            <a:off x="1332866" y="1752454"/>
            <a:ext cx="1398008" cy="1297570"/>
            <a:chOff x="8701088" y="2387600"/>
            <a:chExt cx="2187575" cy="2030413"/>
          </a:xfrm>
        </p:grpSpPr>
        <p:sp>
          <p:nvSpPr>
            <p:cNvPr id="221"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2"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3"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4"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5"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6"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7"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8"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9"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0"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6"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7"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8"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9"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0"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1"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2"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3"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4"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5"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6"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7"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8"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9"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0"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1"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2"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3"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4"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5"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6"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7"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8"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9"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0"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1"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2"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3"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4"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5"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6"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7"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8"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9"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0"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1"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2"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3"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4"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5"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6"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7"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8"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9"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0"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1"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2"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3"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4"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5"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6"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7"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8"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9"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0"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1"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2"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3"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4"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5"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6"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7"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8"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9"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0"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1"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322" name="Picture 321"/>
          <p:cNvPicPr>
            <a:picLocks noChangeAspect="1"/>
          </p:cNvPicPr>
          <p:nvPr/>
        </p:nvPicPr>
        <p:blipFill rotWithShape="1">
          <a:blip r:embed="rId25"/>
          <a:srcRect r="31790" b="44730"/>
          <a:stretch/>
        </p:blipFill>
        <p:spPr>
          <a:xfrm>
            <a:off x="2800868" y="1864167"/>
            <a:ext cx="742104" cy="1185857"/>
          </a:xfrm>
          <a:prstGeom prst="rect">
            <a:avLst/>
          </a:prstGeom>
        </p:spPr>
      </p:pic>
      <p:pic>
        <p:nvPicPr>
          <p:cNvPr id="323" name="Picture 322"/>
          <p:cNvPicPr>
            <a:picLocks noChangeAspect="1"/>
          </p:cNvPicPr>
          <p:nvPr/>
        </p:nvPicPr>
        <p:blipFill rotWithShape="1">
          <a:blip r:embed="rId26"/>
          <a:srcRect l="40545" b="41525"/>
          <a:stretch/>
        </p:blipFill>
        <p:spPr>
          <a:xfrm>
            <a:off x="539548" y="1662371"/>
            <a:ext cx="786552" cy="1387653"/>
          </a:xfrm>
          <a:prstGeom prst="rect">
            <a:avLst/>
          </a:prstGeom>
        </p:spPr>
      </p:pic>
    </p:spTree>
    <p:extLst>
      <p:ext uri="{BB962C8B-B14F-4D97-AF65-F5344CB8AC3E}">
        <p14:creationId xmlns:p14="http://schemas.microsoft.com/office/powerpoint/2010/main" val="4485352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93769" y="146960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793769" y="189614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793769" y="232269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793769" y="274923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793769" y="317578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4793769" y="360232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4793769" y="402887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793769" y="445541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806469" y="4881963"/>
            <a:ext cx="27178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4793769" y="530850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793769" y="5735050"/>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148147" y="1548112"/>
            <a:ext cx="2078906" cy="276999"/>
          </a:xfrm>
          <a:prstGeom prst="rect">
            <a:avLst/>
          </a:prstGeom>
          <a:noFill/>
        </p:spPr>
        <p:txBody>
          <a:bodyPr wrap="square" lIns="0" tIns="0" rIns="0" bIns="0" rtlCol="0">
            <a:spAutoFit/>
          </a:bodyPr>
          <a:lstStyle/>
          <a:p>
            <a:pPr algn="ctr" defTabSz="1267900">
              <a:lnSpc>
                <a:spcPct val="90000"/>
              </a:lnSpc>
              <a:defRPr/>
            </a:pPr>
            <a:r>
              <a:rPr lang="en-US" sz="2000" dirty="0">
                <a:gradFill>
                  <a:gsLst>
                    <a:gs pos="0">
                      <a:schemeClr val="tx1"/>
                    </a:gs>
                    <a:gs pos="100000">
                      <a:schemeClr val="tx1"/>
                    </a:gs>
                  </a:gsLst>
                  <a:lin ang="5400000" scaled="1"/>
                </a:gradFill>
                <a:cs typeface="Segoe UI" panose="020B0502040204020203" pitchFamily="34" charset="0"/>
              </a:rPr>
              <a:t>Source c</a:t>
            </a:r>
            <a:r>
              <a:rPr lang="en-US" sz="2000" dirty="0" smtClean="0">
                <a:gradFill>
                  <a:gsLst>
                    <a:gs pos="0">
                      <a:schemeClr val="tx1"/>
                    </a:gs>
                    <a:gs pos="100000">
                      <a:schemeClr val="tx1"/>
                    </a:gs>
                  </a:gsLst>
                  <a:lin ang="5400000" scaled="1"/>
                </a:gradFill>
                <a:cs typeface="Segoe UI" panose="020B0502040204020203" pitchFamily="34" charset="0"/>
              </a:rPr>
              <a:t>ontrol</a:t>
            </a:r>
            <a:endParaRPr lang="en-US" sz="2000" dirty="0">
              <a:gradFill>
                <a:gsLst>
                  <a:gs pos="0">
                    <a:schemeClr val="tx1"/>
                  </a:gs>
                  <a:gs pos="100000">
                    <a:schemeClr val="tx1"/>
                  </a:gs>
                </a:gsLst>
                <a:lin ang="5400000" scaled="1"/>
              </a:gradFill>
              <a:cs typeface="Segoe UI" panose="020B0502040204020203" pitchFamily="34" charset="0"/>
            </a:endParaRPr>
          </a:p>
        </p:txBody>
      </p:sp>
      <p:sp>
        <p:nvSpPr>
          <p:cNvPr id="34" name="TextBox 33"/>
          <p:cNvSpPr txBox="1"/>
          <p:nvPr/>
        </p:nvSpPr>
        <p:spPr>
          <a:xfrm>
            <a:off x="5148147" y="1974657"/>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66694" y="2401202"/>
            <a:ext cx="2641812"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94249" y="2827747"/>
            <a:ext cx="2713414" cy="2879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Build </a:t>
            </a: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automation</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1" name="TextBox 40"/>
          <p:cNvSpPr txBox="1"/>
          <p:nvPr/>
        </p:nvSpPr>
        <p:spPr>
          <a:xfrm>
            <a:off x="4751381" y="3254292"/>
            <a:ext cx="2796239" cy="2631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Continuous deployment</a:t>
            </a:r>
            <a:endParaRPr lang="en-US" sz="19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2" name="TextBox 41"/>
          <p:cNvSpPr txBox="1"/>
          <p:nvPr/>
        </p:nvSpPr>
        <p:spPr>
          <a:xfrm>
            <a:off x="4866694" y="3680837"/>
            <a:ext cx="2641812"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48147" y="4107382"/>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48147" y="5813559"/>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164567" y="164619"/>
            <a:ext cx="11889564" cy="917575"/>
          </a:xfrm>
        </p:spPr>
        <p:txBody>
          <a:bodyPr/>
          <a:lstStyle/>
          <a:p>
            <a:r>
              <a:rPr lang="en-US" sz="4800" dirty="0" smtClean="0">
                <a:gradFill>
                  <a:gsLst>
                    <a:gs pos="0">
                      <a:schemeClr val="tx2"/>
                    </a:gs>
                    <a:gs pos="100000">
                      <a:schemeClr val="tx2"/>
                    </a:gs>
                  </a:gsLst>
                  <a:lin ang="5400000" scaled="1"/>
                </a:gradFill>
              </a:rPr>
              <a:t>Team Foundation Server &amp; Visual Studio Online</a:t>
            </a:r>
            <a:endParaRPr lang="en-US" sz="4800" dirty="0">
              <a:gradFill>
                <a:gsLst>
                  <a:gs pos="0">
                    <a:schemeClr val="tx2"/>
                  </a:gs>
                  <a:gs pos="100000">
                    <a:schemeClr val="tx2"/>
                  </a:gs>
                </a:gsLst>
                <a:lin ang="5400000" scaled="1"/>
              </a:gradFill>
            </a:endParaRPr>
          </a:p>
        </p:txBody>
      </p:sp>
      <p:grpSp>
        <p:nvGrpSpPr>
          <p:cNvPr id="8" name="Group 7"/>
          <p:cNvGrpSpPr/>
          <p:nvPr/>
        </p:nvGrpSpPr>
        <p:grpSpPr>
          <a:xfrm>
            <a:off x="3437313" y="1082194"/>
            <a:ext cx="5446424" cy="544830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403" y="328697"/>
            <a:ext cx="4741155" cy="7077041"/>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365" y="500099"/>
            <a:ext cx="4729827" cy="7060131"/>
          </a:xfrm>
          <a:prstGeom prst="rect">
            <a:avLst/>
          </a:prstGeom>
        </p:spPr>
      </p:pic>
      <p:sp>
        <p:nvSpPr>
          <p:cNvPr id="44" name="TextBox 43"/>
          <p:cNvSpPr txBox="1"/>
          <p:nvPr/>
        </p:nvSpPr>
        <p:spPr>
          <a:xfrm>
            <a:off x="4841294" y="4533927"/>
            <a:ext cx="2641812" cy="2631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4997463" y="4960472"/>
            <a:ext cx="2380275"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Team collaboration</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6" name="TextBox 45"/>
          <p:cNvSpPr txBox="1"/>
          <p:nvPr/>
        </p:nvSpPr>
        <p:spPr>
          <a:xfrm>
            <a:off x="4919607" y="5387017"/>
            <a:ext cx="253598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Application </a:t>
            </a: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telemetry</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184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94405E-6 -1.03292E-6 L -0.11036 -1.03292E-6 " pathEditMode="relative" ptsTypes="AA">
                                      <p:cBhvr>
                                        <p:cTn id="10" dur="2000" fill="hold"/>
                                        <p:tgtEl>
                                          <p:spTgt spid="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8.98876E-7 -3.35753E-6 L 0.11032 -3.35753E-6 " pathEditMode="relative" rAng="0" ptsTypes="AA">
                                      <p:cBhvr>
                                        <p:cTn id="12" dur="2000" fill="hold"/>
                                        <p:tgtEl>
                                          <p:spTgt spid="3"/>
                                        </p:tgtEl>
                                        <p:attrNameLst>
                                          <p:attrName>ppt_x</p:attrName>
                                          <p:attrName>ppt_y</p:attrName>
                                        </p:attrNameLst>
                                      </p:cBhvr>
                                      <p:rCtr x="5516" y="0"/>
                                    </p:animMotion>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200"/>
                                        <p:tgtEl>
                                          <p:spTgt spid="33"/>
                                        </p:tgtEl>
                                      </p:cBhvr>
                                    </p:animEffect>
                                  </p:childTnLst>
                                </p:cTn>
                              </p:par>
                            </p:childTnLst>
                          </p:cTn>
                        </p:par>
                        <p:par>
                          <p:cTn id="17" fill="hold">
                            <p:stCondLst>
                              <p:cond delay="27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00"/>
                                        <p:tgtEl>
                                          <p:spTgt spid="34"/>
                                        </p:tgtEl>
                                      </p:cBhvr>
                                    </p:animEffect>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
                                        <p:tgtEl>
                                          <p:spTgt spid="35"/>
                                        </p:tgtEl>
                                      </p:cBhvr>
                                    </p:animEffect>
                                  </p:childTnLst>
                                </p:cTn>
                              </p:par>
                            </p:childTnLst>
                          </p:cTn>
                        </p:par>
                        <p:par>
                          <p:cTn id="25" fill="hold">
                            <p:stCondLst>
                              <p:cond delay="31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200"/>
                                        <p:tgtEl>
                                          <p:spTgt spid="36"/>
                                        </p:tgtEl>
                                      </p:cBhvr>
                                    </p:animEffect>
                                  </p:childTnLst>
                                </p:cTn>
                              </p:par>
                            </p:childTnLst>
                          </p:cTn>
                        </p:par>
                        <p:par>
                          <p:cTn id="29" fill="hold">
                            <p:stCondLst>
                              <p:cond delay="33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00"/>
                                        <p:tgtEl>
                                          <p:spTgt spid="41"/>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00"/>
                                        <p:tgtEl>
                                          <p:spTgt spid="42"/>
                                        </p:tgtEl>
                                      </p:cBhvr>
                                    </p:animEffect>
                                  </p:childTnLst>
                                </p:cTn>
                              </p:par>
                            </p:childTnLst>
                          </p:cTn>
                        </p:par>
                        <p:par>
                          <p:cTn id="37" fill="hold">
                            <p:stCondLst>
                              <p:cond delay="37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200"/>
                                        <p:tgtEl>
                                          <p:spTgt spid="43"/>
                                        </p:tgtEl>
                                      </p:cBhvr>
                                    </p:animEffect>
                                  </p:childTnLst>
                                </p:cTn>
                              </p:par>
                            </p:childTnLst>
                          </p:cTn>
                        </p:par>
                        <p:par>
                          <p:cTn id="41" fill="hold">
                            <p:stCondLst>
                              <p:cond delay="3900"/>
                            </p:stCondLst>
                            <p:childTnLst>
                              <p:par>
                                <p:cTn id="42" presetID="10"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200"/>
                                        <p:tgtEl>
                                          <p:spTgt spid="44"/>
                                        </p:tgtEl>
                                      </p:cBhvr>
                                    </p:animEffect>
                                  </p:childTnLst>
                                </p:cTn>
                              </p:par>
                            </p:childTnLst>
                          </p:cTn>
                        </p:par>
                        <p:par>
                          <p:cTn id="45" fill="hold">
                            <p:stCondLst>
                              <p:cond delay="41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200"/>
                                        <p:tgtEl>
                                          <p:spTgt spid="45"/>
                                        </p:tgtEl>
                                      </p:cBhvr>
                                    </p:animEffect>
                                  </p:childTnLst>
                                </p:cTn>
                              </p:par>
                            </p:childTnLst>
                          </p:cTn>
                        </p:par>
                        <p:par>
                          <p:cTn id="49" fill="hold">
                            <p:stCondLst>
                              <p:cond delay="43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00"/>
                                        <p:tgtEl>
                                          <p:spTgt spid="46"/>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1" grpId="0"/>
      <p:bldP spid="42" grpId="0"/>
      <p:bldP spid="43" grpId="0"/>
      <p:bldP spid="47" grpId="0"/>
      <p:bldP spid="44"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flipH="1">
            <a:off x="9070130" y="2125663"/>
            <a:ext cx="2728261" cy="1816480"/>
            <a:chOff x="7486866" y="-976052"/>
            <a:chExt cx="3310497" cy="2204133"/>
          </a:xfrm>
          <a:solidFill>
            <a:schemeClr val="bg2">
              <a:lumMod val="20000"/>
              <a:lumOff val="80000"/>
            </a:schemeClr>
          </a:solidFill>
        </p:grpSpPr>
        <p:sp>
          <p:nvSpPr>
            <p:cNvPr id="145" name="Freeform 7"/>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8"/>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9"/>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3" name="Rectangle 12"/>
          <p:cNvSpPr/>
          <p:nvPr/>
        </p:nvSpPr>
        <p:spPr bwMode="auto">
          <a:xfrm>
            <a:off x="7793608" y="3268472"/>
            <a:ext cx="2869854" cy="195699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7" name="Rectangle 46"/>
          <p:cNvSpPr/>
          <p:nvPr/>
        </p:nvSpPr>
        <p:spPr bwMode="auto">
          <a:xfrm>
            <a:off x="457200" y="5494925"/>
            <a:ext cx="11522076" cy="1215807"/>
          </a:xfrm>
          <a:prstGeom prst="rect">
            <a:avLst/>
          </a:prstGeom>
          <a:solidFill>
            <a:schemeClr val="bg2">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2284570" y="5342252"/>
            <a:ext cx="455865" cy="63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spcBef>
                <a:spcPts val="612"/>
              </a:spcBef>
            </a:pPr>
            <a:r>
              <a:rPr lang="en-US" sz="2400" dirty="0">
                <a:gradFill>
                  <a:gsLst>
                    <a:gs pos="0">
                      <a:srgbClr val="00188F"/>
                    </a:gs>
                    <a:gs pos="100000">
                      <a:srgbClr val="00188F"/>
                    </a:gs>
                  </a:gsLst>
                  <a:lin ang="5400000" scaled="0"/>
                </a:gradFill>
              </a:rPr>
              <a:t> </a:t>
            </a:r>
          </a:p>
        </p:txBody>
      </p:sp>
      <p:sp>
        <p:nvSpPr>
          <p:cNvPr id="45" name="TextBox 44"/>
          <p:cNvSpPr txBox="1"/>
          <p:nvPr/>
        </p:nvSpPr>
        <p:spPr>
          <a:xfrm>
            <a:off x="7968339" y="5786549"/>
            <a:ext cx="2520393" cy="62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rPr>
              <a:t>Microsoft Azure</a:t>
            </a:r>
          </a:p>
        </p:txBody>
      </p:sp>
      <p:grpSp>
        <p:nvGrpSpPr>
          <p:cNvPr id="138" name="Group 137"/>
          <p:cNvGrpSpPr>
            <a:grpSpLocks noChangeAspect="1"/>
          </p:cNvGrpSpPr>
          <p:nvPr/>
        </p:nvGrpSpPr>
        <p:grpSpPr>
          <a:xfrm>
            <a:off x="4764945" y="2072819"/>
            <a:ext cx="2906589" cy="3422106"/>
            <a:chOff x="4828757" y="1759921"/>
            <a:chExt cx="2686891" cy="3163444"/>
          </a:xfrm>
        </p:grpSpPr>
        <p:sp>
          <p:nvSpPr>
            <p:cNvPr id="57" name="TextBox 56"/>
            <p:cNvSpPr txBox="1"/>
            <p:nvPr/>
          </p:nvSpPr>
          <p:spPr>
            <a:xfrm>
              <a:off x="4828757" y="1759921"/>
              <a:ext cx="2686891" cy="614470"/>
            </a:xfrm>
            <a:prstGeom prst="rect">
              <a:avLst/>
            </a:prstGeom>
            <a:noFill/>
          </p:spPr>
          <p:txBody>
            <a:bodyPr wrap="none" lIns="182828" tIns="146262" rIns="182828" bIns="146262" rtlCol="0">
              <a:spAutoFit/>
            </a:bodyPr>
            <a:lstStyle/>
            <a:p>
              <a:pPr algn="ctr" defTabSz="932384"/>
              <a:r>
                <a:rPr lang="en-US" sz="2400" cap="all"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App </a:t>
              </a:r>
              <a:r>
                <a:rPr lang="en-US" sz="2400" cap="all" dirty="0" smtClean="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Innovation</a:t>
              </a:r>
              <a:endParaRPr lang="en-US" sz="2400" cap="all"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grpSp>
          <p:nvGrpSpPr>
            <p:cNvPr id="54" name="Group 53"/>
            <p:cNvGrpSpPr/>
            <p:nvPr/>
          </p:nvGrpSpPr>
          <p:grpSpPr>
            <a:xfrm>
              <a:off x="5185187" y="2034238"/>
              <a:ext cx="1918610" cy="2889127"/>
              <a:chOff x="5185187" y="2034238"/>
              <a:chExt cx="1918610" cy="2889127"/>
            </a:xfrm>
          </p:grpSpPr>
          <p:sp>
            <p:nvSpPr>
              <p:cNvPr id="62" name="TextBox 61"/>
              <p:cNvSpPr txBox="1"/>
              <p:nvPr/>
            </p:nvSpPr>
            <p:spPr>
              <a:xfrm>
                <a:off x="5185187" y="2939486"/>
                <a:ext cx="1910359" cy="964382"/>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Hybrid</a:t>
                </a:r>
              </a:p>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Hyper-scale</a:t>
                </a:r>
              </a:p>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Enterprise-grade</a:t>
                </a:r>
                <a:endParaRPr lang="en-US" sz="1600" dirty="0">
                  <a:gradFill>
                    <a:gsLst>
                      <a:gs pos="1250">
                        <a:srgbClr val="505050"/>
                      </a:gs>
                      <a:gs pos="100000">
                        <a:srgbClr val="505050"/>
                      </a:gs>
                    </a:gsLst>
                    <a:lin ang="5400000" scaled="0"/>
                  </a:gradFill>
                </a:endParaRPr>
              </a:p>
            </p:txBody>
          </p:sp>
          <p:sp>
            <p:nvSpPr>
              <p:cNvPr id="51" name="Freeform 50"/>
              <p:cNvSpPr/>
              <p:nvPr/>
            </p:nvSpPr>
            <p:spPr bwMode="auto">
              <a:xfrm rot="8100000">
                <a:off x="5240603" y="2034238"/>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p:nvPr/>
            </p:nvSpPr>
            <p:spPr bwMode="auto">
              <a:xfrm rot="18918717">
                <a:off x="5240603" y="3060172"/>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21" name="Rectangle 120"/>
          <p:cNvSpPr/>
          <p:nvPr/>
        </p:nvSpPr>
        <p:spPr bwMode="auto">
          <a:xfrm>
            <a:off x="274638" y="5419742"/>
            <a:ext cx="11887200" cy="106427"/>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itle 1"/>
          <p:cNvSpPr>
            <a:spLocks noGrp="1"/>
          </p:cNvSpPr>
          <p:nvPr>
            <p:ph type="title"/>
          </p:nvPr>
        </p:nvSpPr>
        <p:spPr/>
        <p:txBody>
          <a:bodyPr/>
          <a:lstStyle/>
          <a:p>
            <a:r>
              <a:rPr lang="en-US" sz="4400" dirty="0" smtClean="0">
                <a:gradFill>
                  <a:gsLst>
                    <a:gs pos="0">
                      <a:schemeClr val="tx2"/>
                    </a:gs>
                    <a:gs pos="100000">
                      <a:schemeClr val="tx2"/>
                    </a:gs>
                  </a:gsLst>
                  <a:lin ang="5400000" scaled="1"/>
                </a:gradFill>
              </a:rPr>
              <a:t>Power of Azure with the control of the datacenter</a:t>
            </a:r>
            <a:br>
              <a:rPr lang="en-US" sz="4400" dirty="0" smtClean="0">
                <a:gradFill>
                  <a:gsLst>
                    <a:gs pos="0">
                      <a:schemeClr val="tx2"/>
                    </a:gs>
                    <a:gs pos="100000">
                      <a:schemeClr val="tx2"/>
                    </a:gs>
                  </a:gsLst>
                  <a:lin ang="5400000" scaled="1"/>
                </a:gradFill>
              </a:rPr>
            </a:br>
            <a:r>
              <a:rPr lang="en-US" sz="3200" spc="0" dirty="0" smtClean="0">
                <a:gradFill>
                  <a:gsLst>
                    <a:gs pos="0">
                      <a:schemeClr val="tx2"/>
                    </a:gs>
                    <a:gs pos="100000">
                      <a:schemeClr val="tx2"/>
                    </a:gs>
                  </a:gsLst>
                </a:gradFill>
              </a:rPr>
              <a:t>Introducing the Microsoft Azure Stack </a:t>
            </a:r>
            <a:endParaRPr lang="en-US" sz="4400" spc="0" dirty="0">
              <a:gradFill>
                <a:gsLst>
                  <a:gs pos="0">
                    <a:schemeClr val="tx2"/>
                  </a:gs>
                  <a:gs pos="100000">
                    <a:schemeClr val="tx2"/>
                  </a:gs>
                </a:gsLst>
              </a:gradFill>
            </a:endParaRPr>
          </a:p>
        </p:txBody>
      </p:sp>
      <p:sp>
        <p:nvSpPr>
          <p:cNvPr id="109" name="TextBox 108"/>
          <p:cNvSpPr txBox="1"/>
          <p:nvPr/>
        </p:nvSpPr>
        <p:spPr>
          <a:xfrm>
            <a:off x="1048616" y="5664289"/>
            <a:ext cx="3315162" cy="877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rPr>
              <a:t>Microsoft Azure Stack</a:t>
            </a:r>
          </a:p>
          <a:p>
            <a:pPr defTabSz="932384"/>
            <a:r>
              <a:rPr lang="en-US" sz="1800" kern="0">
                <a:gradFill>
                  <a:gsLst>
                    <a:gs pos="1250">
                      <a:srgbClr val="505050"/>
                    </a:gs>
                    <a:gs pos="100000">
                      <a:srgbClr val="505050"/>
                    </a:gs>
                  </a:gsLst>
                  <a:lin ang="5400000" scaled="0"/>
                </a:gradFill>
              </a:rPr>
              <a:t>Datacenter </a:t>
            </a:r>
            <a:endParaRPr lang="en-US" sz="1800" kern="0" dirty="0">
              <a:gradFill>
                <a:gsLst>
                  <a:gs pos="1250">
                    <a:srgbClr val="505050"/>
                  </a:gs>
                  <a:gs pos="100000">
                    <a:srgbClr val="505050"/>
                  </a:gs>
                </a:gsLst>
                <a:lin ang="5400000" scaled="0"/>
              </a:gradFill>
            </a:endParaRPr>
          </a:p>
        </p:txBody>
      </p:sp>
      <p:sp>
        <p:nvSpPr>
          <p:cNvPr id="107" name="Freeform 5"/>
          <p:cNvSpPr>
            <a:spLocks/>
          </p:cNvSpPr>
          <p:nvPr/>
        </p:nvSpPr>
        <p:spPr bwMode="auto">
          <a:xfrm>
            <a:off x="374858" y="3392698"/>
            <a:ext cx="2370950" cy="2027044"/>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Rectangle 10"/>
          <p:cNvSpPr>
            <a:spLocks noChangeArrowheads="1"/>
          </p:cNvSpPr>
          <p:nvPr/>
        </p:nvSpPr>
        <p:spPr bwMode="auto">
          <a:xfrm>
            <a:off x="1526655" y="2824838"/>
            <a:ext cx="3116210" cy="87502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Rectangle 23"/>
          <p:cNvSpPr>
            <a:spLocks noChangeArrowheads="1"/>
          </p:cNvSpPr>
          <p:nvPr/>
        </p:nvSpPr>
        <p:spPr bwMode="auto">
          <a:xfrm>
            <a:off x="1526655" y="3699857"/>
            <a:ext cx="3116210" cy="171988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38"/>
          <p:cNvSpPr>
            <a:spLocks noChangeArrowheads="1"/>
          </p:cNvSpPr>
          <p:nvPr/>
        </p:nvSpPr>
        <p:spPr bwMode="auto">
          <a:xfrm>
            <a:off x="1116941" y="5149400"/>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Oval 40"/>
          <p:cNvSpPr>
            <a:spLocks noChangeArrowheads="1"/>
          </p:cNvSpPr>
          <p:nvPr/>
        </p:nvSpPr>
        <p:spPr bwMode="auto">
          <a:xfrm>
            <a:off x="1021014"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1"/>
          <p:cNvSpPr>
            <a:spLocks noChangeArrowheads="1"/>
          </p:cNvSpPr>
          <p:nvPr/>
        </p:nvSpPr>
        <p:spPr bwMode="auto">
          <a:xfrm>
            <a:off x="678292" y="5149400"/>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Oval 42"/>
          <p:cNvSpPr>
            <a:spLocks noChangeArrowheads="1"/>
          </p:cNvSpPr>
          <p:nvPr/>
        </p:nvSpPr>
        <p:spPr bwMode="auto">
          <a:xfrm>
            <a:off x="534179" y="491482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Oval 43"/>
          <p:cNvSpPr>
            <a:spLocks noChangeArrowheads="1"/>
          </p:cNvSpPr>
          <p:nvPr/>
        </p:nvSpPr>
        <p:spPr bwMode="auto">
          <a:xfrm>
            <a:off x="579412"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Rectangle 12"/>
          <p:cNvSpPr>
            <a:spLocks noChangeArrowheads="1"/>
          </p:cNvSpPr>
          <p:nvPr/>
        </p:nvSpPr>
        <p:spPr bwMode="auto">
          <a:xfrm>
            <a:off x="1347310" y="2772252"/>
            <a:ext cx="3424308" cy="5258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Rectangle 25"/>
          <p:cNvSpPr>
            <a:spLocks noChangeArrowheads="1"/>
          </p:cNvSpPr>
          <p:nvPr/>
        </p:nvSpPr>
        <p:spPr bwMode="auto">
          <a:xfrm>
            <a:off x="1347310" y="3330835"/>
            <a:ext cx="3424308" cy="457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8" name="Rectangle 127"/>
          <p:cNvSpPr/>
          <p:nvPr/>
        </p:nvSpPr>
        <p:spPr bwMode="auto">
          <a:xfrm>
            <a:off x="1639424" y="2939507"/>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Windows Server</a:t>
            </a:r>
          </a:p>
        </p:txBody>
      </p:sp>
      <p:sp>
        <p:nvSpPr>
          <p:cNvPr id="129" name="Rectangle 128"/>
          <p:cNvSpPr/>
          <p:nvPr/>
        </p:nvSpPr>
        <p:spPr bwMode="auto">
          <a:xfrm>
            <a:off x="3069634" y="2939507"/>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Linux</a:t>
            </a:r>
          </a:p>
        </p:txBody>
      </p:sp>
      <p:sp>
        <p:nvSpPr>
          <p:cNvPr id="134" name="Oval 42"/>
          <p:cNvSpPr>
            <a:spLocks noChangeArrowheads="1"/>
          </p:cNvSpPr>
          <p:nvPr/>
        </p:nvSpPr>
        <p:spPr bwMode="auto">
          <a:xfrm>
            <a:off x="973677" y="4868863"/>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Rectangle 134"/>
          <p:cNvSpPr/>
          <p:nvPr/>
        </p:nvSpPr>
        <p:spPr bwMode="auto">
          <a:xfrm>
            <a:off x="1639424" y="3536822"/>
            <a:ext cx="2869854"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Portal </a:t>
            </a:r>
          </a:p>
          <a:p>
            <a:pPr algn="ctr" defTabSz="932472" fontAlgn="base">
              <a:lnSpc>
                <a:spcPct val="90000"/>
              </a:lnSpc>
              <a:spcBef>
                <a:spcPct val="0"/>
              </a:spcBef>
              <a:spcAft>
                <a:spcPct val="0"/>
              </a:spcAft>
            </a:pPr>
            <a:r>
              <a:rPr lang="en-US" sz="1400" dirty="0" err="1" smtClean="0">
                <a:gradFill>
                  <a:gsLst>
                    <a:gs pos="0">
                      <a:srgbClr val="505050"/>
                    </a:gs>
                    <a:gs pos="100000">
                      <a:srgbClr val="505050"/>
                    </a:gs>
                  </a:gsLst>
                  <a:lin ang="5400000" scaled="0"/>
                </a:gradFill>
                <a:ea typeface="Segoe UI" pitchFamily="34" charset="0"/>
                <a:cs typeface="Segoe UI" pitchFamily="34" charset="0"/>
              </a:rPr>
              <a:t>IaaS</a:t>
            </a:r>
            <a:r>
              <a:rPr lang="en-US" sz="1400" dirty="0" smtClean="0">
                <a:gradFill>
                  <a:gsLst>
                    <a:gs pos="0">
                      <a:srgbClr val="505050"/>
                    </a:gs>
                    <a:gs pos="100000">
                      <a:srgbClr val="505050"/>
                    </a:gs>
                  </a:gsLst>
                  <a:lin ang="5400000" scaled="0"/>
                </a:gradFill>
                <a:ea typeface="Segoe UI" pitchFamily="34" charset="0"/>
                <a:cs typeface="Segoe UI" pitchFamily="34" charset="0"/>
              </a:rPr>
              <a:t> | </a:t>
            </a:r>
            <a:r>
              <a:rPr lang="en-US" sz="1400" dirty="0" err="1" smtClean="0">
                <a:gradFill>
                  <a:gsLst>
                    <a:gs pos="0">
                      <a:srgbClr val="505050"/>
                    </a:gs>
                    <a:gs pos="100000">
                      <a:srgbClr val="505050"/>
                    </a:gs>
                  </a:gsLst>
                  <a:lin ang="5400000" scaled="0"/>
                </a:gradFill>
                <a:ea typeface="Segoe UI" pitchFamily="34" charset="0"/>
                <a:cs typeface="Segoe UI" pitchFamily="34" charset="0"/>
              </a:rPr>
              <a:t>PaaS</a:t>
            </a:r>
            <a:r>
              <a:rPr lang="en-US" sz="1400" dirty="0" smtClean="0">
                <a:gradFill>
                  <a:gsLst>
                    <a:gs pos="0">
                      <a:srgbClr val="505050"/>
                    </a:gs>
                    <a:gs pos="100000">
                      <a:srgbClr val="505050"/>
                    </a:gs>
                  </a:gsLst>
                  <a:lin ang="5400000" scaled="0"/>
                </a:gradFill>
                <a:ea typeface="Segoe UI" pitchFamily="34" charset="0"/>
                <a:cs typeface="Segoe UI" pitchFamily="34" charset="0"/>
              </a:rPr>
              <a:t> services </a:t>
            </a:r>
          </a:p>
        </p:txBody>
      </p:sp>
      <p:sp>
        <p:nvSpPr>
          <p:cNvPr id="136" name="Rectangle 135"/>
          <p:cNvSpPr/>
          <p:nvPr/>
        </p:nvSpPr>
        <p:spPr bwMode="auto">
          <a:xfrm>
            <a:off x="1639424" y="4369949"/>
            <a:ext cx="2869854"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Cloud-inspired infrastructure</a:t>
            </a:r>
          </a:p>
          <a:p>
            <a:pPr algn="ctr" defTabSz="932472" fontAlgn="base">
              <a:lnSpc>
                <a:spcPct val="90000"/>
              </a:lnSpc>
              <a:spcBef>
                <a:spcPct val="0"/>
              </a:spcBef>
              <a:spcAft>
                <a:spcPct val="0"/>
              </a:spcAft>
            </a:pPr>
            <a:r>
              <a:rPr lang="en-US" sz="1050" dirty="0" smtClean="0">
                <a:gradFill>
                  <a:gsLst>
                    <a:gs pos="0">
                      <a:srgbClr val="505050"/>
                    </a:gs>
                    <a:gs pos="100000">
                      <a:srgbClr val="505050"/>
                    </a:gs>
                  </a:gsLst>
                  <a:lin ang="5400000" scaled="0"/>
                </a:gradFill>
                <a:ea typeface="Segoe UI" pitchFamily="34" charset="0"/>
                <a:cs typeface="Segoe UI" pitchFamily="34" charset="0"/>
              </a:rPr>
              <a:t>Powered by Windows Server, Hyper-V, </a:t>
            </a:r>
            <a:br>
              <a:rPr lang="en-US" sz="1050" dirty="0" smtClean="0">
                <a:gradFill>
                  <a:gsLst>
                    <a:gs pos="0">
                      <a:srgbClr val="505050"/>
                    </a:gs>
                    <a:gs pos="100000">
                      <a:srgbClr val="505050"/>
                    </a:gs>
                  </a:gsLst>
                  <a:lin ang="5400000" scaled="0"/>
                </a:gradFill>
                <a:ea typeface="Segoe UI" pitchFamily="34" charset="0"/>
                <a:cs typeface="Segoe UI" pitchFamily="34" charset="0"/>
              </a:rPr>
            </a:br>
            <a:r>
              <a:rPr lang="en-US" sz="1050" dirty="0" smtClean="0">
                <a:gradFill>
                  <a:gsLst>
                    <a:gs pos="0">
                      <a:srgbClr val="505050"/>
                    </a:gs>
                    <a:gs pos="100000">
                      <a:srgbClr val="505050"/>
                    </a:gs>
                  </a:gsLst>
                  <a:lin ang="5400000" scaled="0"/>
                </a:gradFill>
                <a:ea typeface="Segoe UI" pitchFamily="34" charset="0"/>
                <a:cs typeface="Segoe UI" pitchFamily="34" charset="0"/>
              </a:rPr>
              <a:t>System Center, and Azure technologies</a:t>
            </a:r>
          </a:p>
        </p:txBody>
      </p:sp>
      <p:sp>
        <p:nvSpPr>
          <p:cNvPr id="12" name="Freeform 9"/>
          <p:cNvSpPr>
            <a:spLocks/>
          </p:cNvSpPr>
          <p:nvPr/>
        </p:nvSpPr>
        <p:spPr bwMode="auto">
          <a:xfrm>
            <a:off x="5617711" y="2805136"/>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37" name="Freeform 9"/>
          <p:cNvSpPr>
            <a:spLocks/>
          </p:cNvSpPr>
          <p:nvPr/>
        </p:nvSpPr>
        <p:spPr bwMode="auto">
          <a:xfrm flipH="1" flipV="1">
            <a:off x="5553076" y="4433582"/>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40" name="Rectangle 139"/>
          <p:cNvSpPr/>
          <p:nvPr/>
        </p:nvSpPr>
        <p:spPr bwMode="auto">
          <a:xfrm>
            <a:off x="7793608" y="2892764"/>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Windows Server</a:t>
            </a:r>
          </a:p>
        </p:txBody>
      </p:sp>
      <p:sp>
        <p:nvSpPr>
          <p:cNvPr id="141" name="Rectangle 140"/>
          <p:cNvSpPr/>
          <p:nvPr/>
        </p:nvSpPr>
        <p:spPr bwMode="auto">
          <a:xfrm>
            <a:off x="9223818" y="2892764"/>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Linux</a:t>
            </a:r>
          </a:p>
        </p:txBody>
      </p:sp>
      <p:grpSp>
        <p:nvGrpSpPr>
          <p:cNvPr id="14" name="Group 13"/>
          <p:cNvGrpSpPr/>
          <p:nvPr/>
        </p:nvGrpSpPr>
        <p:grpSpPr>
          <a:xfrm>
            <a:off x="7897245" y="3413840"/>
            <a:ext cx="2662580" cy="1666254"/>
            <a:chOff x="8000882" y="3536822"/>
            <a:chExt cx="2662580" cy="1666254"/>
          </a:xfrm>
        </p:grpSpPr>
        <p:sp>
          <p:nvSpPr>
            <p:cNvPr id="142" name="Rectangle 141"/>
            <p:cNvSpPr/>
            <p:nvPr/>
          </p:nvSpPr>
          <p:spPr bwMode="auto">
            <a:xfrm>
              <a:off x="8000882" y="3536822"/>
              <a:ext cx="2662580"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Portal </a:t>
              </a:r>
            </a:p>
            <a:p>
              <a:pPr algn="ctr" defTabSz="932472" fontAlgn="base">
                <a:lnSpc>
                  <a:spcPct val="90000"/>
                </a:lnSpc>
                <a:spcBef>
                  <a:spcPct val="0"/>
                </a:spcBef>
                <a:spcAft>
                  <a:spcPct val="0"/>
                </a:spcAft>
              </a:pPr>
              <a:r>
                <a:rPr lang="en-US" sz="1400" dirty="0" err="1" smtClean="0">
                  <a:gradFill>
                    <a:gsLst>
                      <a:gs pos="0">
                        <a:srgbClr val="505050"/>
                      </a:gs>
                      <a:gs pos="100000">
                        <a:srgbClr val="505050"/>
                      </a:gs>
                    </a:gsLst>
                    <a:lin ang="5400000" scaled="0"/>
                  </a:gradFill>
                  <a:ea typeface="Segoe UI" pitchFamily="34" charset="0"/>
                  <a:cs typeface="Segoe UI" pitchFamily="34" charset="0"/>
                </a:rPr>
                <a:t>IaaS</a:t>
              </a:r>
              <a:r>
                <a:rPr lang="en-US" sz="1400" dirty="0" smtClean="0">
                  <a:gradFill>
                    <a:gsLst>
                      <a:gs pos="0">
                        <a:srgbClr val="505050"/>
                      </a:gs>
                      <a:gs pos="100000">
                        <a:srgbClr val="505050"/>
                      </a:gs>
                    </a:gsLst>
                    <a:lin ang="5400000" scaled="0"/>
                  </a:gradFill>
                  <a:ea typeface="Segoe UI" pitchFamily="34" charset="0"/>
                  <a:cs typeface="Segoe UI" pitchFamily="34" charset="0"/>
                </a:rPr>
                <a:t> | </a:t>
              </a:r>
              <a:r>
                <a:rPr lang="en-US" sz="1400" dirty="0" err="1" smtClean="0">
                  <a:gradFill>
                    <a:gsLst>
                      <a:gs pos="0">
                        <a:srgbClr val="505050"/>
                      </a:gs>
                      <a:gs pos="100000">
                        <a:srgbClr val="505050"/>
                      </a:gs>
                    </a:gsLst>
                    <a:lin ang="5400000" scaled="0"/>
                  </a:gradFill>
                  <a:ea typeface="Segoe UI" pitchFamily="34" charset="0"/>
                  <a:cs typeface="Segoe UI" pitchFamily="34" charset="0"/>
                </a:rPr>
                <a:t>PaaS</a:t>
              </a:r>
              <a:r>
                <a:rPr lang="en-US" sz="1400" dirty="0" smtClean="0">
                  <a:gradFill>
                    <a:gsLst>
                      <a:gs pos="0">
                        <a:srgbClr val="505050"/>
                      </a:gs>
                      <a:gs pos="100000">
                        <a:srgbClr val="505050"/>
                      </a:gs>
                    </a:gsLst>
                    <a:lin ang="5400000" scaled="0"/>
                  </a:gradFill>
                  <a:ea typeface="Segoe UI" pitchFamily="34" charset="0"/>
                  <a:cs typeface="Segoe UI" pitchFamily="34" charset="0"/>
                </a:rPr>
                <a:t> services </a:t>
              </a:r>
            </a:p>
          </p:txBody>
        </p:sp>
        <p:sp>
          <p:nvSpPr>
            <p:cNvPr id="143" name="Rectangle 142"/>
            <p:cNvSpPr/>
            <p:nvPr/>
          </p:nvSpPr>
          <p:spPr bwMode="auto">
            <a:xfrm>
              <a:off x="8000882" y="4369949"/>
              <a:ext cx="2662580"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Cloud  infrastructure</a:t>
              </a:r>
            </a:p>
          </p:txBody>
        </p:sp>
      </p:grpSp>
    </p:spTree>
    <p:extLst>
      <p:ext uri="{BB962C8B-B14F-4D97-AF65-F5344CB8AC3E}">
        <p14:creationId xmlns:p14="http://schemas.microsoft.com/office/powerpoint/2010/main" val="17658191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77877" y="237412"/>
            <a:ext cx="6350000" cy="6350000"/>
          </a:xfrm>
          <a:prstGeom prst="rect">
            <a:avLst/>
          </a:prstGeom>
        </p:spPr>
      </p:pic>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Jef King | ‏@</a:t>
            </a:r>
            <a:r>
              <a:rPr lang="en-US" dirty="0" err="1" smtClean="0">
                <a:gradFill>
                  <a:gsLst>
                    <a:gs pos="1250">
                      <a:schemeClr val="tx2"/>
                    </a:gs>
                    <a:gs pos="100000">
                      <a:schemeClr val="tx2"/>
                    </a:gs>
                  </a:gsLst>
                  <a:lin ang="5400000" scaled="0"/>
                </a:gradFill>
              </a:rPr>
              <a:t>jefkingabc</a:t>
            </a:r>
            <a:endParaRPr lang="en-US" dirty="0">
              <a:gradFill>
                <a:gsLst>
                  <a:gs pos="1250">
                    <a:schemeClr val="tx2"/>
                  </a:gs>
                  <a:gs pos="100000">
                    <a:schemeClr val="tx2"/>
                  </a:gs>
                </a:gsLst>
                <a:lin ang="5400000" scaled="0"/>
              </a:gradFill>
            </a:endParaRPr>
          </a:p>
        </p:txBody>
      </p:sp>
      <p:sp>
        <p:nvSpPr>
          <p:cNvPr id="7" name="Content Placeholder 6"/>
          <p:cNvSpPr>
            <a:spLocks noGrp="1"/>
          </p:cNvSpPr>
          <p:nvPr>
            <p:ph idx="10"/>
          </p:nvPr>
        </p:nvSpPr>
        <p:spPr>
          <a:xfrm>
            <a:off x="387848" y="1369074"/>
            <a:ext cx="8954246" cy="4025717"/>
          </a:xfrm>
        </p:spPr>
        <p:txBody>
          <a:bodyPr/>
          <a:lstStyle/>
          <a:p>
            <a:pPr marL="685800" lvl="1" indent="0">
              <a:buNone/>
            </a:pPr>
            <a:r>
              <a:rPr lang="en-US" sz="2800" dirty="0">
                <a:gradFill>
                  <a:gsLst>
                    <a:gs pos="2917">
                      <a:schemeClr val="accent3"/>
                    </a:gs>
                    <a:gs pos="30000">
                      <a:schemeClr val="accent3"/>
                    </a:gs>
                  </a:gsLst>
                  <a:lin ang="5400000" scaled="0"/>
                </a:gradFill>
                <a:latin typeface="+mj-lt"/>
              </a:rPr>
              <a:t>Senior Technical </a:t>
            </a:r>
            <a:r>
              <a:rPr lang="en-US" sz="2800" dirty="0" smtClean="0">
                <a:gradFill>
                  <a:gsLst>
                    <a:gs pos="2917">
                      <a:schemeClr val="accent3"/>
                    </a:gs>
                    <a:gs pos="30000">
                      <a:schemeClr val="accent3"/>
                    </a:gs>
                  </a:gsLst>
                  <a:lin ang="5400000" scaled="0"/>
                </a:gradFill>
                <a:latin typeface="+mj-lt"/>
              </a:rPr>
              <a:t>Evangelist</a:t>
            </a:r>
          </a:p>
          <a:p>
            <a:pPr marL="685800" lvl="2" indent="0">
              <a:buNone/>
            </a:pPr>
            <a:r>
              <a:rPr lang="en-US" dirty="0">
                <a:gradFill>
                  <a:gsLst>
                    <a:gs pos="2917">
                      <a:schemeClr val="tx1"/>
                    </a:gs>
                    <a:gs pos="30000">
                      <a:schemeClr val="tx1"/>
                    </a:gs>
                  </a:gsLst>
                  <a:lin ang="5400000" scaled="0"/>
                </a:gradFill>
              </a:rPr>
              <a:t>https://channel9.msdn.com/Series/onacloud</a:t>
            </a:r>
            <a:endParaRPr lang="en-US" dirty="0" smtClean="0">
              <a:gradFill>
                <a:gsLst>
                  <a:gs pos="2917">
                    <a:schemeClr val="tx1"/>
                  </a:gs>
                  <a:gs pos="30000">
                    <a:schemeClr val="tx1"/>
                  </a:gs>
                </a:gsLst>
                <a:lin ang="5400000" scaled="0"/>
              </a:gradFill>
            </a:endParaRPr>
          </a:p>
          <a:p>
            <a:pPr marL="685800" lvl="2" indent="0">
              <a:buNone/>
            </a:pPr>
            <a:r>
              <a:rPr lang="en-US" dirty="0" smtClean="0">
                <a:gradFill>
                  <a:gsLst>
                    <a:gs pos="2917">
                      <a:schemeClr val="tx1"/>
                    </a:gs>
                    <a:gs pos="30000">
                      <a:schemeClr val="tx1"/>
                    </a:gs>
                  </a:gsLst>
                  <a:lin ang="5400000" scaled="0"/>
                </a:gradFill>
              </a:rPr>
              <a:t>Start-up founder &amp; Advisor</a:t>
            </a:r>
          </a:p>
          <a:p>
            <a:pPr marL="685800" lvl="2" indent="0">
              <a:buNone/>
            </a:pPr>
            <a:endParaRPr lang="en-US" sz="2400" dirty="0" smtClean="0"/>
          </a:p>
          <a:p>
            <a:pPr marL="685800" lvl="2" indent="0">
              <a:buNone/>
            </a:pPr>
            <a:endParaRPr lang="en-US" sz="2400" dirty="0"/>
          </a:p>
          <a:p>
            <a:pPr marL="685800" lvl="1" indent="0">
              <a:buNone/>
            </a:pPr>
            <a:r>
              <a:rPr lang="en-US" sz="2800" dirty="0">
                <a:gradFill>
                  <a:gsLst>
                    <a:gs pos="2917">
                      <a:schemeClr val="accent3"/>
                    </a:gs>
                    <a:gs pos="30000">
                      <a:schemeClr val="accent3"/>
                    </a:gs>
                  </a:gsLst>
                  <a:lin ang="5400000" scaled="0"/>
                </a:gradFill>
                <a:latin typeface="+mj-lt"/>
              </a:rPr>
              <a:t>Working in IT since </a:t>
            </a:r>
            <a:r>
              <a:rPr lang="en-US" sz="2800" dirty="0" smtClean="0">
                <a:gradFill>
                  <a:gsLst>
                    <a:gs pos="2917">
                      <a:schemeClr val="accent3"/>
                    </a:gs>
                    <a:gs pos="30000">
                      <a:schemeClr val="accent3"/>
                    </a:gs>
                  </a:gsLst>
                  <a:lin ang="5400000" scaled="0"/>
                </a:gradFill>
                <a:latin typeface="+mj-lt"/>
              </a:rPr>
              <a:t>1999</a:t>
            </a:r>
            <a:endParaRPr lang="en-US" sz="2800" dirty="0">
              <a:gradFill>
                <a:gsLst>
                  <a:gs pos="2917">
                    <a:schemeClr val="accent3"/>
                  </a:gs>
                  <a:gs pos="30000">
                    <a:schemeClr val="accent3"/>
                  </a:gs>
                </a:gsLst>
                <a:lin ang="5400000" scaled="0"/>
              </a:gradFill>
              <a:latin typeface="+mj-lt"/>
            </a:endParaRPr>
          </a:p>
          <a:p>
            <a:pPr marL="685800" lvl="2" indent="0">
              <a:buNone/>
            </a:pPr>
            <a:r>
              <a:rPr lang="en-US" dirty="0" smtClean="0">
                <a:gradFill>
                  <a:gsLst>
                    <a:gs pos="2917">
                      <a:schemeClr val="tx1"/>
                    </a:gs>
                    <a:gs pos="30000">
                      <a:schemeClr val="tx1"/>
                    </a:gs>
                  </a:gsLst>
                  <a:lin ang="5400000" scaled="0"/>
                </a:gradFill>
              </a:rPr>
              <a:t>Frequent </a:t>
            </a:r>
            <a:r>
              <a:rPr lang="en-US" dirty="0">
                <a:gradFill>
                  <a:gsLst>
                    <a:gs pos="2917">
                      <a:schemeClr val="tx1"/>
                    </a:gs>
                    <a:gs pos="30000">
                      <a:schemeClr val="tx1"/>
                    </a:gs>
                  </a:gsLst>
                  <a:lin ang="5400000" scaled="0"/>
                </a:gradFill>
              </a:rPr>
              <a:t>speaker at conferences</a:t>
            </a:r>
          </a:p>
          <a:p>
            <a:pPr marL="685800" lvl="1" indent="0"/>
            <a:endParaRPr lang="en-US" sz="2800" dirty="0" smtClean="0"/>
          </a:p>
          <a:p>
            <a:pPr marL="685800" lvl="1" indent="0">
              <a:buNone/>
            </a:pPr>
            <a:endParaRPr lang="en-US" sz="2000" dirty="0" smtClean="0">
              <a:hlinkClick r:id="rId4"/>
            </a:endParaRPr>
          </a:p>
          <a:p>
            <a:pPr marL="685800" lvl="1" indent="0">
              <a:buNone/>
            </a:pPr>
            <a:r>
              <a:rPr lang="en-US" sz="2000" dirty="0" smtClean="0"/>
              <a:t>http://github.com/jefking  </a:t>
            </a:r>
            <a:endParaRPr lang="en-US" sz="2000" dirty="0"/>
          </a:p>
        </p:txBody>
      </p:sp>
    </p:spTree>
    <p:extLst>
      <p:ext uri="{BB962C8B-B14F-4D97-AF65-F5344CB8AC3E}">
        <p14:creationId xmlns:p14="http://schemas.microsoft.com/office/powerpoint/2010/main" val="11116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008" y="2336799"/>
            <a:ext cx="6372677" cy="2011358"/>
          </a:xfrm>
        </p:spPr>
        <p:txBody>
          <a:bodyPr/>
          <a:lstStyle/>
          <a:p>
            <a:r>
              <a:rPr lang="en-US" dirty="0" smtClean="0"/>
              <a:t>Enabling </a:t>
            </a:r>
            <a:br>
              <a:rPr lang="en-US" dirty="0" smtClean="0"/>
            </a:br>
            <a:r>
              <a:rPr lang="en-US" dirty="0" smtClean="0"/>
              <a:t>DevOps Practices</a:t>
            </a:r>
            <a:endParaRPr lang="en-US" dirty="0"/>
          </a:p>
        </p:txBody>
      </p:sp>
    </p:spTree>
    <p:extLst>
      <p:ext uri="{BB962C8B-B14F-4D97-AF65-F5344CB8AC3E}">
        <p14:creationId xmlns:p14="http://schemas.microsoft.com/office/powerpoint/2010/main" val="14322651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139997" y="1603566"/>
            <a:ext cx="825271" cy="461665"/>
          </a:xfrm>
          <a:prstGeom prst="rect">
            <a:avLst/>
          </a:prstGeom>
          <a:noFill/>
        </p:spPr>
        <p:txBody>
          <a:bodyPr wrap="square" rtlCol="0">
            <a:spAutoFit/>
          </a:bodyPr>
          <a:lstStyle/>
          <a:p>
            <a:pPr>
              <a:defRPr/>
            </a:pPr>
            <a:r>
              <a:rPr lang="en-US" sz="2400" kern="0" dirty="0" smtClean="0">
                <a:solidFill>
                  <a:srgbClr val="404040">
                    <a:lumMod val="60000"/>
                    <a:lumOff val="40000"/>
                  </a:srgbClr>
                </a:solidFill>
                <a:latin typeface="Segoe UI Light"/>
                <a:cs typeface="Arial" pitchFamily="34" charset="0"/>
              </a:rPr>
              <a:t>Plan</a:t>
            </a:r>
          </a:p>
        </p:txBody>
      </p:sp>
      <p:sp>
        <p:nvSpPr>
          <p:cNvPr id="28" name="TextBox 27"/>
          <p:cNvSpPr txBox="1"/>
          <p:nvPr/>
        </p:nvSpPr>
        <p:spPr>
          <a:xfrm>
            <a:off x="1617487" y="1341956"/>
            <a:ext cx="598241" cy="984885"/>
          </a:xfrm>
          <a:prstGeom prst="rect">
            <a:avLst/>
          </a:prstGeom>
          <a:noFill/>
        </p:spPr>
        <p:txBody>
          <a:bodyPr wrap="none" rtlCol="0">
            <a:spAutoFit/>
          </a:bodyPr>
          <a:lstStyle/>
          <a:p>
            <a:r>
              <a:rPr lang="en-US" sz="5800" dirty="0" smtClean="0">
                <a:solidFill>
                  <a:srgbClr val="505050"/>
                </a:solidFill>
                <a:latin typeface="Arial" pitchFamily="34" charset="0"/>
                <a:cs typeface="Arial" pitchFamily="34" charset="0"/>
              </a:rPr>
              <a:t>1</a:t>
            </a:r>
            <a:endParaRPr lang="en-US" sz="5800" dirty="0">
              <a:solidFill>
                <a:srgbClr val="505050"/>
              </a:solidFill>
              <a:latin typeface="Arial" pitchFamily="34" charset="0"/>
              <a:cs typeface="Arial" pitchFamily="34" charset="0"/>
            </a:endParaRPr>
          </a:p>
        </p:txBody>
      </p:sp>
      <p:sp>
        <p:nvSpPr>
          <p:cNvPr id="30" name="TextBox 29"/>
          <p:cNvSpPr txBox="1"/>
          <p:nvPr/>
        </p:nvSpPr>
        <p:spPr>
          <a:xfrm>
            <a:off x="8926278" y="1509855"/>
            <a:ext cx="2373093" cy="461665"/>
          </a:xfrm>
          <a:prstGeom prst="rect">
            <a:avLst/>
          </a:prstGeom>
          <a:noFill/>
        </p:spPr>
        <p:txBody>
          <a:bodyPr wrap="square" rtlCol="0">
            <a:spAutoFit/>
          </a:bodyPr>
          <a:lstStyle/>
          <a:p>
            <a:pPr>
              <a:defRPr/>
            </a:pPr>
            <a:r>
              <a:rPr lang="en-US" sz="2400" kern="0" dirty="0" smtClean="0">
                <a:solidFill>
                  <a:srgbClr val="505050">
                    <a:lumMod val="75000"/>
                    <a:lumOff val="25000"/>
                  </a:srgbClr>
                </a:solidFill>
                <a:latin typeface="Segoe UI Light"/>
                <a:cs typeface="Arial" pitchFamily="34" charset="0"/>
              </a:rPr>
              <a:t>Monitor </a:t>
            </a:r>
            <a:r>
              <a:rPr lang="en-US" sz="2400" kern="0" dirty="0">
                <a:solidFill>
                  <a:srgbClr val="505050">
                    <a:lumMod val="75000"/>
                    <a:lumOff val="25000"/>
                  </a:srgbClr>
                </a:solidFill>
                <a:latin typeface="Segoe UI Light"/>
                <a:cs typeface="Arial" pitchFamily="34" charset="0"/>
              </a:rPr>
              <a:t>+</a:t>
            </a:r>
            <a:r>
              <a:rPr lang="en-US" sz="2400" kern="0" dirty="0" smtClean="0">
                <a:solidFill>
                  <a:srgbClr val="505050">
                    <a:lumMod val="75000"/>
                    <a:lumOff val="25000"/>
                  </a:srgbClr>
                </a:solidFill>
                <a:latin typeface="Segoe UI Light"/>
                <a:cs typeface="Arial" pitchFamily="34" charset="0"/>
              </a:rPr>
              <a:t> Learn</a:t>
            </a:r>
          </a:p>
        </p:txBody>
      </p:sp>
      <p:sp>
        <p:nvSpPr>
          <p:cNvPr id="35" name="TextBox 34"/>
          <p:cNvSpPr txBox="1"/>
          <p:nvPr/>
        </p:nvSpPr>
        <p:spPr>
          <a:xfrm>
            <a:off x="9069971" y="5518255"/>
            <a:ext cx="1210499" cy="461665"/>
          </a:xfrm>
          <a:prstGeom prst="rect">
            <a:avLst/>
          </a:prstGeom>
          <a:noFill/>
        </p:spPr>
        <p:txBody>
          <a:bodyPr wrap="square" rtlCol="0">
            <a:spAutoFit/>
          </a:bodyPr>
          <a:lstStyle/>
          <a:p>
            <a:pPr>
              <a:defRPr/>
            </a:pPr>
            <a:r>
              <a:rPr lang="en-US" sz="2400" kern="0" dirty="0" smtClean="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92334" y="5579810"/>
            <a:ext cx="2140478" cy="461665"/>
          </a:xfrm>
          <a:prstGeom prst="rect">
            <a:avLst/>
          </a:prstGeom>
          <a:noFill/>
        </p:spPr>
        <p:txBody>
          <a:bodyPr wrap="square" rtlCol="0">
            <a:spAutoFit/>
          </a:bodyPr>
          <a:lstStyle/>
          <a:p>
            <a:pPr>
              <a:defRPr/>
            </a:pPr>
            <a:r>
              <a:rPr lang="en-US" sz="2400" kern="0" dirty="0" smtClean="0">
                <a:solidFill>
                  <a:srgbClr val="FFFFFF">
                    <a:lumMod val="50000"/>
                  </a:srgbClr>
                </a:solidFill>
                <a:latin typeface="Segoe UI Light"/>
                <a:cs typeface="Arial" pitchFamily="34" charset="0"/>
              </a:rPr>
              <a:t>Develop + Test</a:t>
            </a:r>
          </a:p>
        </p:txBody>
      </p:sp>
      <p:sp>
        <p:nvSpPr>
          <p:cNvPr id="38" name="TextBox 37"/>
          <p:cNvSpPr txBox="1"/>
          <p:nvPr/>
        </p:nvSpPr>
        <p:spPr>
          <a:xfrm>
            <a:off x="1797780" y="5318200"/>
            <a:ext cx="598241" cy="984885"/>
          </a:xfrm>
          <a:prstGeom prst="rect">
            <a:avLst/>
          </a:prstGeom>
          <a:noFill/>
        </p:spPr>
        <p:txBody>
          <a:bodyPr wrap="none" rtlCol="0">
            <a:spAutoFit/>
          </a:bodyPr>
          <a:lstStyle/>
          <a:p>
            <a:r>
              <a:rPr lang="en-US" sz="5800" dirty="0" smtClean="0">
                <a:solidFill>
                  <a:srgbClr val="505050"/>
                </a:solidFill>
                <a:latin typeface="Arial" pitchFamily="34" charset="0"/>
                <a:cs typeface="Arial" pitchFamily="34" charset="0"/>
              </a:rPr>
              <a:t>2</a:t>
            </a:r>
            <a:endParaRPr lang="en-US" sz="5800" dirty="0">
              <a:solidFill>
                <a:srgbClr val="505050"/>
              </a:solidFill>
              <a:latin typeface="Arial" pitchFamily="34" charset="0"/>
              <a:cs typeface="Arial" pitchFamily="34" charset="0"/>
            </a:endParaRPr>
          </a:p>
        </p:txBody>
      </p:sp>
      <p:sp>
        <p:nvSpPr>
          <p:cNvPr id="39" name="TextBox 38"/>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smtClean="0">
                <a:solidFill>
                  <a:srgbClr val="818181"/>
                </a:solidFill>
                <a:latin typeface="Segoe UI Semilight" panose="020B0402040204020203" pitchFamily="34" charset="0"/>
                <a:cs typeface="Segoe UI Semilight" panose="020B0402040204020203" pitchFamily="34" charset="0"/>
              </a:rPr>
              <a:t>Development</a:t>
            </a:r>
            <a:endParaRPr lang="en-US" sz="2800" dirty="0">
              <a:solidFill>
                <a:srgbClr val="818181"/>
              </a:soli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smtClean="0">
                <a:solidFill>
                  <a:srgbClr val="818181"/>
                </a:solidFill>
                <a:latin typeface="Segoe UI Semilight" panose="020B0402040204020203" pitchFamily="34" charset="0"/>
                <a:cs typeface="Segoe UI Semilight" panose="020B0402040204020203" pitchFamily="34" charset="0"/>
              </a:rPr>
              <a:t>Production</a:t>
            </a:r>
            <a:endParaRPr lang="en-US" sz="2800" dirty="0">
              <a:solidFill>
                <a:srgbClr val="818181"/>
              </a:solidFill>
              <a:latin typeface="Segoe UI Semilight" panose="020B0402040204020203" pitchFamily="34" charset="0"/>
              <a:cs typeface="Segoe UI Semilight" panose="020B0402040204020203" pitchFamily="34" charset="0"/>
            </a:endParaRP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chemeClr val="tx2"/>
                    </a:gs>
                    <a:gs pos="100000">
                      <a:schemeClr val="tx2"/>
                    </a:gs>
                  </a:gsLst>
                  <a:lin ang="5400000" scaled="0"/>
                </a:gradFill>
              </a:rPr>
              <a:t>DevOps</a:t>
            </a:r>
          </a:p>
        </p:txBody>
      </p:sp>
      <p:sp>
        <p:nvSpPr>
          <p:cNvPr id="31" name="TextBox 30"/>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36" name="TextBox 35"/>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9598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flipV="1">
            <a:off x="3172107" y="3547178"/>
            <a:ext cx="7072292"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4" name="Isosceles Triangle 103"/>
          <p:cNvSpPr/>
          <p:nvPr/>
        </p:nvSpPr>
        <p:spPr bwMode="auto">
          <a:xfrm rot="16200000">
            <a:off x="2768859" y="33594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19508" y="1393078"/>
            <a:ext cx="4449971" cy="4450143"/>
          </a:xfrm>
          <a:prstGeom prst="rect">
            <a:avLst/>
          </a:prstGeom>
        </p:spPr>
      </p:pic>
      <p:sp>
        <p:nvSpPr>
          <p:cNvPr id="105" name="Freeform 7"/>
          <p:cNvSpPr>
            <a:spLocks/>
          </p:cNvSpPr>
          <p:nvPr/>
        </p:nvSpPr>
        <p:spPr bwMode="auto">
          <a:xfrm>
            <a:off x="10126689" y="13127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4" name="Rectangle 113"/>
          <p:cNvSpPr/>
          <p:nvPr/>
        </p:nvSpPr>
        <p:spPr bwMode="auto">
          <a:xfrm flipV="1">
            <a:off x="6280149" y="3547177"/>
            <a:ext cx="1168395"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sp>
        <p:nvSpPr>
          <p:cNvPr id="57" name="TextBox 56"/>
          <p:cNvSpPr txBox="1"/>
          <p:nvPr/>
        </p:nvSpPr>
        <p:spPr>
          <a:xfrm>
            <a:off x="1289142" y="1112335"/>
            <a:ext cx="4792980" cy="830997"/>
          </a:xfrm>
          <a:prstGeom prst="rect">
            <a:avLst/>
          </a:prstGeom>
          <a:noFill/>
        </p:spPr>
        <p:txBody>
          <a:bodyPr wrap="square" rtlCol="0">
            <a:spAutoFit/>
          </a:bodyPr>
          <a:lstStyle/>
          <a:p>
            <a:pPr>
              <a:defRPr/>
            </a:pPr>
            <a:r>
              <a:rPr lang="en-US" sz="2400" kern="0" spc="20" dirty="0" smtClean="0">
                <a:gradFill>
                  <a:gsLst>
                    <a:gs pos="0">
                      <a:schemeClr val="tx1"/>
                    </a:gs>
                    <a:gs pos="99000">
                      <a:schemeClr val="tx1"/>
                    </a:gs>
                  </a:gsLst>
                  <a:lin ang="5400000" scaled="0"/>
                </a:gradFill>
                <a:latin typeface="Segoe UI Light"/>
                <a:cs typeface="Arial" pitchFamily="34" charset="0"/>
              </a:rPr>
              <a:t>It starts with an idea – and a plan how to turn this idea </a:t>
            </a:r>
            <a:r>
              <a:rPr lang="en-US" sz="2400" kern="0" spc="10" dirty="0" smtClean="0">
                <a:gradFill>
                  <a:gsLst>
                    <a:gs pos="0">
                      <a:schemeClr val="tx1"/>
                    </a:gs>
                    <a:gs pos="99000">
                      <a:schemeClr val="tx1"/>
                    </a:gs>
                  </a:gsLst>
                  <a:lin ang="5400000" scaled="0"/>
                </a:gradFill>
                <a:latin typeface="Segoe UI Light"/>
                <a:cs typeface="Arial" pitchFamily="34" charset="0"/>
              </a:rPr>
              <a:t>into reality…</a:t>
            </a:r>
            <a:endParaRPr lang="en-US" sz="2400" kern="0" dirty="0" smtClean="0">
              <a:gradFill>
                <a:gsLst>
                  <a:gs pos="0">
                    <a:schemeClr val="tx1"/>
                  </a:gs>
                  <a:gs pos="99000">
                    <a:schemeClr val="tx1"/>
                  </a:gs>
                </a:gsLst>
                <a:lin ang="5400000" scaled="0"/>
              </a:gradFill>
              <a:latin typeface="Segoe UI Light"/>
              <a:cs typeface="Arial" pitchFamily="34" charset="0"/>
            </a:endParaRPr>
          </a:p>
        </p:txBody>
      </p:sp>
      <p:grpSp>
        <p:nvGrpSpPr>
          <p:cNvPr id="13" name="Group 12"/>
          <p:cNvGrpSpPr/>
          <p:nvPr/>
        </p:nvGrpSpPr>
        <p:grpSpPr>
          <a:xfrm>
            <a:off x="5474048" y="2388505"/>
            <a:ext cx="1284019" cy="1361071"/>
            <a:chOff x="5474048" y="2388505"/>
            <a:chExt cx="1284019" cy="1361071"/>
          </a:xfrm>
        </p:grpSpPr>
        <p:sp>
          <p:nvSpPr>
            <p:cNvPr id="98" name="TextBox 97"/>
            <p:cNvSpPr txBox="1"/>
            <p:nvPr/>
          </p:nvSpPr>
          <p:spPr>
            <a:xfrm>
              <a:off x="5474048" y="2388505"/>
              <a:ext cx="1284019"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Manage work</a:t>
              </a:r>
            </a:p>
          </p:txBody>
        </p:sp>
        <p:grpSp>
          <p:nvGrpSpPr>
            <p:cNvPr id="2" name="Group 1"/>
            <p:cNvGrpSpPr/>
            <p:nvPr/>
          </p:nvGrpSpPr>
          <p:grpSpPr>
            <a:xfrm>
              <a:off x="5904603" y="2842133"/>
              <a:ext cx="365757" cy="907443"/>
              <a:chOff x="6204826" y="2842133"/>
              <a:chExt cx="365757" cy="907443"/>
            </a:xfrm>
          </p:grpSpPr>
          <p:cxnSp>
            <p:nvCxnSpPr>
              <p:cNvPr id="97" name="Straight Connector 96"/>
              <p:cNvCxnSpPr/>
              <p:nvPr/>
            </p:nvCxnSpPr>
            <p:spPr>
              <a:xfrm flipV="1">
                <a:off x="6387704" y="2842133"/>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6204826"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TextBox 102"/>
          <p:cNvSpPr txBox="1"/>
          <p:nvPr/>
        </p:nvSpPr>
        <p:spPr>
          <a:xfrm>
            <a:off x="548640" y="3364364"/>
            <a:ext cx="2158440" cy="461665"/>
          </a:xfrm>
          <a:prstGeom prst="rect">
            <a:avLst/>
          </a:prstGeom>
          <a:noFill/>
        </p:spPr>
        <p:txBody>
          <a:bodyPr wrap="square" rtlCol="0">
            <a:spAutoFit/>
          </a:bodyPr>
          <a:lstStyle/>
          <a:p>
            <a:pPr algn="r">
              <a:defRPr/>
            </a:pPr>
            <a:r>
              <a:rPr lang="en-US" sz="2400" kern="0" dirty="0" smtClean="0">
                <a:gradFill>
                  <a:gsLst>
                    <a:gs pos="1250">
                      <a:schemeClr val="accent2"/>
                    </a:gs>
                    <a:gs pos="100000">
                      <a:schemeClr val="accent2"/>
                    </a:gs>
                  </a:gsLst>
                  <a:lin ang="5400000" scaled="0"/>
                </a:gradFill>
                <a:latin typeface="Segoe UI Light"/>
                <a:cs typeface="Arial" pitchFamily="34" charset="0"/>
              </a:rPr>
              <a:t>Develop + Test</a:t>
            </a:r>
          </a:p>
        </p:txBody>
      </p:sp>
      <p:sp>
        <p:nvSpPr>
          <p:cNvPr id="122" name="Oval 121"/>
          <p:cNvSpPr/>
          <p:nvPr/>
        </p:nvSpPr>
        <p:spPr bwMode="auto">
          <a:xfrm>
            <a:off x="9989882" y="3392681"/>
            <a:ext cx="366520" cy="366520"/>
          </a:xfrm>
          <a:prstGeom prst="ellipse">
            <a:avLst/>
          </a:prstGeom>
          <a:solidFill>
            <a:srgbClr val="C02DA2"/>
          </a:solidFill>
          <a:ln w="76200">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1</a:t>
            </a:r>
            <a:endParaRPr lang="en-US" sz="2400" dirty="0" smtClean="0">
              <a:solidFill>
                <a:srgbClr val="FFFFFF"/>
              </a:solidFill>
              <a:latin typeface="Segoe UI Light"/>
              <a:ea typeface="Segoe UI" pitchFamily="34" charset="0"/>
              <a:cs typeface="Segoe UI" pitchFamily="34" charset="0"/>
            </a:endParaRPr>
          </a:p>
        </p:txBody>
      </p:sp>
      <p:sp>
        <p:nvSpPr>
          <p:cNvPr id="118" name="Title 18"/>
          <p:cNvSpPr txBox="1">
            <a:spLocks/>
          </p:cNvSpPr>
          <p:nvPr/>
        </p:nvSpPr>
        <p:spPr>
          <a:xfrm>
            <a:off x="1189496" y="366939"/>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rgbClr val="C02DA2"/>
                    </a:gs>
                    <a:gs pos="99000">
                      <a:srgbClr val="C02DA2"/>
                    </a:gs>
                  </a:gsLst>
                  <a:lin ang="5400000" scaled="0"/>
                </a:gradFill>
              </a:rPr>
              <a:t>Plan</a:t>
            </a:r>
          </a:p>
        </p:txBody>
      </p:sp>
      <p:sp>
        <p:nvSpPr>
          <p:cNvPr id="107" name="Rectangle 106"/>
          <p:cNvSpPr/>
          <p:nvPr/>
        </p:nvSpPr>
        <p:spPr bwMode="auto">
          <a:xfrm flipV="1">
            <a:off x="9296400" y="3547176"/>
            <a:ext cx="666478" cy="7232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404001" y="1746454"/>
            <a:ext cx="1374458" cy="2003122"/>
            <a:chOff x="8404001" y="1746454"/>
            <a:chExt cx="1374458" cy="2003122"/>
          </a:xfrm>
        </p:grpSpPr>
        <p:grpSp>
          <p:nvGrpSpPr>
            <p:cNvPr id="58" name="Group 57"/>
            <p:cNvGrpSpPr/>
            <p:nvPr/>
          </p:nvGrpSpPr>
          <p:grpSpPr>
            <a:xfrm>
              <a:off x="8787237" y="2153291"/>
              <a:ext cx="636563" cy="654393"/>
              <a:chOff x="-3389313" y="1476375"/>
              <a:chExt cx="1530350" cy="1573213"/>
            </a:xfrm>
          </p:grpSpPr>
          <p:sp>
            <p:nvSpPr>
              <p:cNvPr id="59"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4"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5"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6"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9"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0"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1"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2"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3"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4"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5"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6"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8"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9"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0"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922640" y="2966466"/>
              <a:ext cx="365757" cy="783110"/>
              <a:chOff x="9195251" y="2966466"/>
              <a:chExt cx="365757" cy="783110"/>
            </a:xfrm>
          </p:grpSpPr>
          <p:cxnSp>
            <p:nvCxnSpPr>
              <p:cNvPr id="92" name="Straight Connector 91"/>
              <p:cNvCxnSpPr/>
              <p:nvPr/>
            </p:nvCxnSpPr>
            <p:spPr>
              <a:xfrm flipV="1">
                <a:off x="9378129" y="2966466"/>
                <a:ext cx="0" cy="438945"/>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195251"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extBox 54"/>
            <p:cNvSpPr txBox="1"/>
            <p:nvPr/>
          </p:nvSpPr>
          <p:spPr>
            <a:xfrm>
              <a:off x="8404001" y="1746454"/>
              <a:ext cx="1374458"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Project starts</a:t>
              </a:r>
            </a:p>
          </p:txBody>
        </p:sp>
      </p:grpSp>
      <p:sp>
        <p:nvSpPr>
          <p:cNvPr id="113" name="Rectangle 112"/>
          <p:cNvSpPr/>
          <p:nvPr/>
        </p:nvSpPr>
        <p:spPr bwMode="auto">
          <a:xfrm flipV="1">
            <a:off x="7802034" y="3547177"/>
            <a:ext cx="1117328" cy="76555"/>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flipV="1">
            <a:off x="4648197" y="3547177"/>
            <a:ext cx="1269998" cy="68090"/>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425730" y="3400300"/>
            <a:ext cx="399157" cy="1456288"/>
            <a:chOff x="7425730" y="3400300"/>
            <a:chExt cx="399157" cy="1456288"/>
          </a:xfrm>
        </p:grpSpPr>
        <p:sp>
          <p:nvSpPr>
            <p:cNvPr id="95" name="TextBox 94"/>
            <p:cNvSpPr txBox="1"/>
            <p:nvPr/>
          </p:nvSpPr>
          <p:spPr>
            <a:xfrm>
              <a:off x="7425730" y="4532588"/>
              <a:ext cx="399157"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Plan</a:t>
              </a:r>
            </a:p>
          </p:txBody>
        </p:sp>
        <p:grpSp>
          <p:nvGrpSpPr>
            <p:cNvPr id="6" name="Group 5"/>
            <p:cNvGrpSpPr/>
            <p:nvPr/>
          </p:nvGrpSpPr>
          <p:grpSpPr>
            <a:xfrm>
              <a:off x="7442430" y="3400300"/>
              <a:ext cx="365757" cy="1034281"/>
              <a:chOff x="7700039" y="3400300"/>
              <a:chExt cx="365757" cy="1034281"/>
            </a:xfrm>
          </p:grpSpPr>
          <p:cxnSp>
            <p:nvCxnSpPr>
              <p:cNvPr id="94" name="Straight Connector 93"/>
              <p:cNvCxnSpPr/>
              <p:nvPr/>
            </p:nvCxnSpPr>
            <p:spPr>
              <a:xfrm>
                <a:off x="7882917"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auto">
              <a:xfrm>
                <a:off x="7700039" y="3400300"/>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6" name="Rectangle 115"/>
          <p:cNvSpPr/>
          <p:nvPr/>
        </p:nvSpPr>
        <p:spPr bwMode="auto">
          <a:xfrm flipV="1">
            <a:off x="3232150" y="3547176"/>
            <a:ext cx="1073150"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3719825" y="3383819"/>
            <a:ext cx="1490857" cy="1506173"/>
            <a:chOff x="3601287" y="3383819"/>
            <a:chExt cx="1490857" cy="1506173"/>
          </a:xfrm>
        </p:grpSpPr>
        <p:sp>
          <p:nvSpPr>
            <p:cNvPr id="101" name="TextBox 100"/>
            <p:cNvSpPr txBox="1"/>
            <p:nvPr/>
          </p:nvSpPr>
          <p:spPr>
            <a:xfrm>
              <a:off x="3601287" y="4565992"/>
              <a:ext cx="1490857"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lin ang="5400000" scaled="0"/>
                  </a:gradFill>
                  <a:cs typeface="Arial" pitchFamily="34" charset="0"/>
                </a:rPr>
                <a:t>Track progress</a:t>
              </a:r>
            </a:p>
          </p:txBody>
        </p:sp>
        <p:grpSp>
          <p:nvGrpSpPr>
            <p:cNvPr id="4" name="Group 3"/>
            <p:cNvGrpSpPr/>
            <p:nvPr/>
          </p:nvGrpSpPr>
          <p:grpSpPr>
            <a:xfrm>
              <a:off x="4163837" y="3383819"/>
              <a:ext cx="365757" cy="1050762"/>
              <a:chOff x="4709613" y="3383819"/>
              <a:chExt cx="365757" cy="1050762"/>
            </a:xfrm>
          </p:grpSpPr>
          <p:cxnSp>
            <p:nvCxnSpPr>
              <p:cNvPr id="100" name="Straight Connector 99"/>
              <p:cNvCxnSpPr/>
              <p:nvPr/>
            </p:nvCxnSpPr>
            <p:spPr>
              <a:xfrm>
                <a:off x="4892491"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4709613"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6" name="Isosceles Triangle 105"/>
          <p:cNvSpPr/>
          <p:nvPr/>
        </p:nvSpPr>
        <p:spPr bwMode="auto">
          <a:xfrm rot="16200000">
            <a:off x="2768858" y="3359408"/>
            <a:ext cx="510159" cy="439792"/>
          </a:xfrm>
          <a:prstGeom prst="triangl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DevOpsGraphic_v6-0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203200"/>
            <a:ext cx="1529733" cy="1358900"/>
          </a:xfrm>
          <a:prstGeom prst="rect">
            <a:avLst/>
          </a:prstGeom>
        </p:spPr>
      </p:pic>
    </p:spTree>
    <p:extLst>
      <p:ext uri="{BB962C8B-B14F-4D97-AF65-F5344CB8AC3E}">
        <p14:creationId xmlns:p14="http://schemas.microsoft.com/office/powerpoint/2010/main" val="40250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91"/>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animEffect transition="in" filter="wipe(up)">
                                      <p:cBhvr>
                                        <p:cTn id="9" dur="1000"/>
                                        <p:tgtEl>
                                          <p:spTgt spid="105"/>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22"/>
                                        </p:tgtEl>
                                        <p:attrNameLst>
                                          <p:attrName>style.visibility</p:attrName>
                                        </p:attrNameLst>
                                      </p:cBhvr>
                                      <p:to>
                                        <p:strVal val="visible"/>
                                      </p:to>
                                    </p:set>
                                    <p:animEffect transition="in" filter="wipe(up)">
                                      <p:cBhvr>
                                        <p:cTn id="12" dur="500"/>
                                        <p:tgtEl>
                                          <p:spTgt spid="122"/>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par>
                                <p:cTn id="24" presetID="10" presetClass="entr" presetSubtype="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4" grpId="0" animBg="1"/>
      <p:bldP spid="103" grpId="0"/>
      <p:bldP spid="122" grpId="0" animBg="1"/>
      <p:bldP spid="107" grpId="0" animBg="1"/>
      <p:bldP spid="113" grpId="0" animBg="1"/>
      <p:bldP spid="115" grpId="0" animBg="1"/>
      <p:bldP spid="116" grpId="0" animBg="1"/>
      <p:bldP spid="10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4856458" cy="1569660"/>
          </a:xfrm>
        </p:spPr>
        <p:txBody>
          <a:bodyPr/>
          <a:lstStyle/>
          <a:p>
            <a:r>
              <a:rPr lang="en-US" dirty="0"/>
              <a:t>Kanban with </a:t>
            </a:r>
            <a:br>
              <a:rPr lang="en-US" dirty="0"/>
            </a:br>
            <a:r>
              <a:rPr lang="en-US" dirty="0"/>
              <a:t>Visual Studio Online</a:t>
            </a:r>
          </a:p>
        </p:txBody>
      </p:sp>
    </p:spTree>
    <p:extLst>
      <p:ext uri="{BB962C8B-B14F-4D97-AF65-F5344CB8AC3E}">
        <p14:creationId xmlns:p14="http://schemas.microsoft.com/office/powerpoint/2010/main" val="363886566"/>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16200000" flipV="1">
            <a:off x="5340757" y="4331690"/>
            <a:ext cx="4716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rot="10800000">
            <a:off x="7442459" y="64455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4308" y="-2353422"/>
            <a:ext cx="4449971" cy="4450143"/>
          </a:xfrm>
          <a:prstGeom prst="rect">
            <a:avLst/>
          </a:prstGeom>
        </p:spPr>
      </p:pic>
      <p:sp>
        <p:nvSpPr>
          <p:cNvPr id="36" name="Freeform 9"/>
          <p:cNvSpPr>
            <a:spLocks/>
          </p:cNvSpPr>
          <p:nvPr/>
        </p:nvSpPr>
        <p:spPr bwMode="auto">
          <a:xfrm>
            <a:off x="5364189" y="-128723"/>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Rectangle 43"/>
          <p:cNvSpPr/>
          <p:nvPr/>
        </p:nvSpPr>
        <p:spPr bwMode="auto">
          <a:xfrm rot="5400000" flipV="1">
            <a:off x="7533043" y="6256693"/>
            <a:ext cx="330373" cy="7214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5400000" flipV="1">
            <a:off x="7494942" y="5539143"/>
            <a:ext cx="406574" cy="72148"/>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rot="5400000" flipV="1">
            <a:off x="7501291" y="4777141"/>
            <a:ext cx="393875" cy="72149"/>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5400000" flipV="1">
            <a:off x="7491765" y="4018316"/>
            <a:ext cx="412926" cy="7215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flipV="1">
            <a:off x="7494938" y="3265839"/>
            <a:ext cx="406577" cy="72151"/>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flipV="1">
            <a:off x="7482238" y="2503839"/>
            <a:ext cx="431978" cy="721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517716" y="2734211"/>
            <a:ext cx="2367248" cy="365757"/>
            <a:chOff x="7474852" y="2819939"/>
            <a:chExt cx="2367248" cy="365757"/>
          </a:xfrm>
        </p:grpSpPr>
        <p:cxnSp>
          <p:nvCxnSpPr>
            <p:cNvPr id="24" name="Straight Connector 23"/>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Write Code</a:t>
              </a:r>
            </a:p>
          </p:txBody>
        </p:sp>
        <p:sp>
          <p:nvSpPr>
            <p:cNvPr id="26" name="Oval 25"/>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5645010" y="3493437"/>
            <a:ext cx="2238463" cy="365757"/>
            <a:chOff x="5602146" y="3575467"/>
            <a:chExt cx="2238463" cy="365757"/>
          </a:xfrm>
        </p:grpSpPr>
        <p:cxnSp>
          <p:nvCxnSpPr>
            <p:cNvPr id="27" name="Straight Connector 26"/>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n-US" sz="1600" kern="0" dirty="0" smtClean="0">
                  <a:gradFill>
                    <a:gsLst>
                      <a:gs pos="1250">
                        <a:schemeClr val="accent2"/>
                      </a:gs>
                      <a:gs pos="100000">
                        <a:schemeClr val="accent2"/>
                      </a:gs>
                    </a:gsLst>
                  </a:gradFill>
                  <a:cs typeface="Arial" pitchFamily="34" charset="0"/>
                </a:rPr>
                <a:t>Unit Testing</a:t>
              </a:r>
            </a:p>
          </p:txBody>
        </p:sp>
      </p:grpSp>
      <p:sp>
        <p:nvSpPr>
          <p:cNvPr id="30" name="Oval 29"/>
          <p:cNvSpPr/>
          <p:nvPr/>
        </p:nvSpPr>
        <p:spPr bwMode="auto">
          <a:xfrm>
            <a:off x="7526152" y="1955800"/>
            <a:ext cx="355600" cy="355600"/>
          </a:xfrm>
          <a:prstGeom prst="ellipse">
            <a:avLst/>
          </a:prstGeom>
          <a:solidFill>
            <a:srgbClr val="BA141A"/>
          </a:solidFill>
          <a:ln w="762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FFFFFF"/>
                </a:solidFill>
                <a:latin typeface="Segoe UI Light"/>
                <a:ea typeface="Segoe UI" pitchFamily="34" charset="0"/>
                <a:cs typeface="Segoe UI" pitchFamily="34" charset="0"/>
              </a:rPr>
              <a:t>2</a:t>
            </a:r>
          </a:p>
        </p:txBody>
      </p:sp>
      <p:grpSp>
        <p:nvGrpSpPr>
          <p:cNvPr id="8" name="Group 7"/>
          <p:cNvGrpSpPr/>
          <p:nvPr/>
        </p:nvGrpSpPr>
        <p:grpSpPr>
          <a:xfrm>
            <a:off x="6246894" y="5011889"/>
            <a:ext cx="1636579" cy="365757"/>
            <a:chOff x="6204030" y="5095127"/>
            <a:chExt cx="1636579" cy="365757"/>
          </a:xfrm>
        </p:grpSpPr>
        <p:cxnSp>
          <p:nvCxnSpPr>
            <p:cNvPr id="31" name="Straight Connector 30"/>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6204030" y="5154894"/>
              <a:ext cx="501507" cy="246221"/>
            </a:xfrm>
            <a:prstGeom prst="rect">
              <a:avLst/>
            </a:prstGeom>
            <a:noFill/>
          </p:spPr>
          <p:txBody>
            <a:bodyPr wrap="square" lIns="0" tIns="0" rIns="0" bIns="0" rtlCol="0" anchor="ctr" anchorCtr="0">
              <a:spAutoFit/>
            </a:bodyPr>
            <a:lstStyle/>
            <a:p>
              <a:pPr algn="r">
                <a:defRPr/>
              </a:pPr>
              <a:r>
                <a:rPr lang="en-US" sz="1600" kern="0" dirty="0" smtClean="0">
                  <a:gradFill>
                    <a:gsLst>
                      <a:gs pos="1250">
                        <a:schemeClr val="accent2"/>
                      </a:gs>
                      <a:gs pos="100000">
                        <a:schemeClr val="accent2"/>
                      </a:gs>
                    </a:gsLst>
                  </a:gradFill>
                  <a:cs typeface="Arial" pitchFamily="34" charset="0"/>
                </a:rPr>
                <a:t>Build</a:t>
              </a:r>
            </a:p>
          </p:txBody>
        </p:sp>
      </p:grpSp>
      <p:grpSp>
        <p:nvGrpSpPr>
          <p:cNvPr id="6" name="Group 5"/>
          <p:cNvGrpSpPr/>
          <p:nvPr/>
        </p:nvGrpSpPr>
        <p:grpSpPr>
          <a:xfrm>
            <a:off x="7517716" y="4252663"/>
            <a:ext cx="2803468" cy="365757"/>
            <a:chOff x="7474852" y="4332280"/>
            <a:chExt cx="2803468" cy="365757"/>
          </a:xfrm>
        </p:grpSpPr>
        <p:cxnSp>
          <p:nvCxnSpPr>
            <p:cNvPr id="16" name="Straight Connector 15"/>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Version Control</a:t>
              </a:r>
            </a:p>
          </p:txBody>
        </p:sp>
        <p:sp>
          <p:nvSpPr>
            <p:cNvPr id="18" name="Oval 17"/>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7517716" y="5771113"/>
            <a:ext cx="3034961" cy="365757"/>
            <a:chOff x="7474852" y="5856841"/>
            <a:chExt cx="3034961" cy="365757"/>
          </a:xfrm>
        </p:grpSpPr>
        <p:cxnSp>
          <p:nvCxnSpPr>
            <p:cNvPr id="19" name="Straight Connector 18"/>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04281" y="5877719"/>
              <a:ext cx="1705532" cy="324000"/>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Build Verification</a:t>
              </a:r>
            </a:p>
          </p:txBody>
        </p:sp>
        <p:sp>
          <p:nvSpPr>
            <p:cNvPr id="22" name="Oval 21"/>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6251966" y="6380826"/>
            <a:ext cx="1157689" cy="461665"/>
          </a:xfrm>
          <a:prstGeom prst="rect">
            <a:avLst/>
          </a:prstGeom>
        </p:spPr>
        <p:txBody>
          <a:bodyPr wrap="none">
            <a:spAutoFit/>
          </a:bodyPr>
          <a:lstStyle/>
          <a:p>
            <a:r>
              <a:rPr lang="en-US" sz="2400" kern="0" dirty="0" smtClean="0">
                <a:gradFill>
                  <a:gsLst>
                    <a:gs pos="1250">
                      <a:schemeClr val="accent1"/>
                    </a:gs>
                    <a:gs pos="100000">
                      <a:schemeClr val="accent1"/>
                    </a:gs>
                  </a:gsLst>
                  <a:lin ang="0" scaled="0"/>
                </a:gradFill>
                <a:latin typeface="Segoe UI Light"/>
                <a:cs typeface="Arial" pitchFamily="34" charset="0"/>
              </a:rPr>
              <a:t>Release</a:t>
            </a:r>
            <a:endParaRPr lang="en-US" dirty="0">
              <a:gradFill>
                <a:gsLst>
                  <a:gs pos="1250">
                    <a:schemeClr val="accent1"/>
                  </a:gs>
                  <a:gs pos="100000">
                    <a:schemeClr val="accent1"/>
                  </a:gs>
                </a:gsLst>
                <a:lin ang="0" scaled="0"/>
              </a:gradFill>
            </a:endParaRPr>
          </a:p>
        </p:txBody>
      </p:sp>
      <p:sp>
        <p:nvSpPr>
          <p:cNvPr id="46" name="TextBox 45"/>
          <p:cNvSpPr txBox="1"/>
          <p:nvPr/>
        </p:nvSpPr>
        <p:spPr>
          <a:xfrm>
            <a:off x="1072465" y="1474093"/>
            <a:ext cx="4988609" cy="830997"/>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Once the iteration starts, developers turn great ideas into </a:t>
            </a:r>
            <a:r>
              <a:rPr lang="en-US" sz="2400" kern="0" spc="20" dirty="0" smtClean="0">
                <a:solidFill>
                  <a:srgbClr val="404040"/>
                </a:solidFill>
                <a:latin typeface="Segoe UI Light"/>
                <a:cs typeface="Arial" pitchFamily="34" charset="0"/>
              </a:rPr>
              <a:t>features…</a:t>
            </a:r>
            <a:endParaRPr lang="en-US" sz="2400" kern="0" spc="20" dirty="0">
              <a:solidFill>
                <a:srgbClr val="404040"/>
              </a:solidFill>
              <a:latin typeface="Segoe UI Light"/>
              <a:cs typeface="Arial" pitchFamily="34" charset="0"/>
            </a:endParaRPr>
          </a:p>
        </p:txBody>
      </p:sp>
      <p:sp>
        <p:nvSpPr>
          <p:cNvPr id="47" name="Title 18"/>
          <p:cNvSpPr txBox="1">
            <a:spLocks/>
          </p:cNvSpPr>
          <p:nvPr/>
        </p:nvSpPr>
        <p:spPr>
          <a:xfrm>
            <a:off x="972820" y="728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chemeClr val="accent2"/>
                    </a:gs>
                    <a:gs pos="100000">
                      <a:schemeClr val="accent2"/>
                    </a:gs>
                  </a:gsLst>
                  <a:lin ang="0" scaled="0"/>
                </a:gradFill>
              </a:rPr>
              <a:t>Develop</a:t>
            </a:r>
            <a:r>
              <a:rPr spc="-210" dirty="0">
                <a:gradFill>
                  <a:gsLst>
                    <a:gs pos="1250">
                      <a:schemeClr val="accent2"/>
                    </a:gs>
                    <a:gs pos="100000">
                      <a:schemeClr val="accent2"/>
                    </a:gs>
                  </a:gsLst>
                  <a:lin ang="0" scaled="0"/>
                </a:gradFill>
              </a:rPr>
              <a:t> + </a:t>
            </a:r>
            <a:r>
              <a:rPr dirty="0">
                <a:gradFill>
                  <a:gsLst>
                    <a:gs pos="1250">
                      <a:schemeClr val="accent2"/>
                    </a:gs>
                    <a:gs pos="100000">
                      <a:schemeClr val="accent2"/>
                    </a:gs>
                  </a:gsLst>
                  <a:lin ang="0" scaled="0"/>
                </a:gradFill>
              </a:rPr>
              <a:t>Test</a:t>
            </a:r>
          </a:p>
        </p:txBody>
      </p:sp>
      <p:sp>
        <p:nvSpPr>
          <p:cNvPr id="37" name="Isosceles Triangle 36"/>
          <p:cNvSpPr/>
          <p:nvPr/>
        </p:nvSpPr>
        <p:spPr bwMode="auto">
          <a:xfrm rot="10800000">
            <a:off x="7445627" y="6435983"/>
            <a:ext cx="510159" cy="439792"/>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 y="622300"/>
            <a:ext cx="1458250" cy="1295400"/>
          </a:xfrm>
          <a:prstGeom prst="rect">
            <a:avLst/>
          </a:prstGeom>
        </p:spPr>
      </p:pic>
    </p:spTree>
    <p:extLst>
      <p:ext uri="{BB962C8B-B14F-4D97-AF65-F5344CB8AC3E}">
        <p14:creationId xmlns:p14="http://schemas.microsoft.com/office/powerpoint/2010/main" val="297530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3" grpId="0" animBg="1"/>
      <p:bldP spid="42" grpId="0" animBg="1"/>
      <p:bldP spid="41" grpId="0" animBg="1"/>
      <p:bldP spid="40" grpId="0" animBg="1"/>
      <p:bldP spid="39" grpId="0" animBg="1"/>
      <p:bldP spid="30" grpId="0" animBg="1"/>
      <p:bldP spid="4" grpId="0"/>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smtClean="0">
                <a:gradFill>
                  <a:gsLst>
                    <a:gs pos="0">
                      <a:srgbClr val="FFFFFF"/>
                    </a:gs>
                    <a:gs pos="100000">
                      <a:srgbClr val="FFFFFF"/>
                    </a:gs>
                  </a:gsLst>
                  <a:lin ang="5400000" scaled="0"/>
                </a:gradFill>
                <a:ea typeface="Segoe UI" pitchFamily="34" charset="0"/>
                <a:cs typeface="Segoe UI" pitchFamily="34" charset="0"/>
              </a:rPr>
              <a:t>Source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712765"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smtClean="0">
                <a:gradFill>
                  <a:gsLst>
                    <a:gs pos="0">
                      <a:srgbClr val="FFFFFF"/>
                    </a:gs>
                    <a:gs pos="100000">
                      <a:srgbClr val="FFFFFF"/>
                    </a:gs>
                  </a:gsLst>
                  <a:lin ang="5400000" scaled="0"/>
                </a:gradFill>
                <a:ea typeface="Segoe UI" pitchFamily="34" charset="0"/>
                <a:cs typeface="Segoe UI" pitchFamily="34" charset="0"/>
              </a:rPr>
              <a:t>Build</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Continuous Integration</a:t>
            </a:r>
            <a:endParaRPr lang="en-US" dirty="0">
              <a:gradFill>
                <a:gsLst>
                  <a:gs pos="1250">
                    <a:schemeClr val="tx2"/>
                  </a:gs>
                  <a:gs pos="100000">
                    <a:schemeClr val="tx2"/>
                  </a:gs>
                </a:gsLst>
                <a:lin ang="0" scaled="0"/>
              </a:gradFill>
            </a:endParaRPr>
          </a:p>
        </p:txBody>
      </p:sp>
      <p:sp>
        <p:nvSpPr>
          <p:cNvPr id="37" name="TextBox 36"/>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38" name="TextBox 37"/>
          <p:cNvSpPr txBox="1"/>
          <p:nvPr/>
        </p:nvSpPr>
        <p:spPr>
          <a:xfrm>
            <a:off x="7898425" y="4268565"/>
            <a:ext cx="3658321" cy="2252754"/>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Deployment Lead Time</a:t>
            </a:r>
            <a:endParaRPr lang="en-US" sz="2400" dirty="0">
              <a:gradFill>
                <a:gsLst>
                  <a:gs pos="2917">
                    <a:schemeClr val="tx1"/>
                  </a:gs>
                  <a:gs pos="30000">
                    <a:schemeClr val="tx1"/>
                  </a:gs>
                </a:gsLst>
                <a:lin ang="5400000" scaled="0"/>
              </a:gradFill>
              <a:latin typeface="Segoe UI Light"/>
            </a:endParaRP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11" name="Straight Connector 10"/>
          <p:cNvCxnSpPr/>
          <p:nvPr/>
        </p:nvCxnSpPr>
        <p:spPr>
          <a:xfrm>
            <a:off x="188097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23306" y="5293710"/>
            <a:ext cx="1939818" cy="1118892"/>
            <a:chOff x="940119" y="5293964"/>
            <a:chExt cx="1940093" cy="1119051"/>
          </a:xfrm>
        </p:grpSpPr>
        <p:sp>
          <p:nvSpPr>
            <p:cNvPr id="132"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0"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270673"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ccepted DEV"/>
          <p:cNvGrpSpPr/>
          <p:nvPr/>
        </p:nvGrpSpPr>
        <p:grpSpPr>
          <a:xfrm>
            <a:off x="6000961" y="2725186"/>
            <a:ext cx="456787" cy="456787"/>
            <a:chOff x="4382751" y="3909289"/>
            <a:chExt cx="456852" cy="456852"/>
          </a:xfrm>
        </p:grpSpPr>
        <p:sp>
          <p:nvSpPr>
            <p:cNvPr id="152"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30" name="Rounded Rectangle 29"/>
          <p:cNvSpPr/>
          <p:nvPr/>
        </p:nvSpPr>
        <p:spPr bwMode="auto">
          <a:xfrm>
            <a:off x="4712765" y="4088754"/>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smtClean="0">
                <a:gradFill>
                  <a:gsLst>
                    <a:gs pos="0">
                      <a:srgbClr val="FFFFFF"/>
                    </a:gs>
                    <a:gs pos="100000">
                      <a:srgbClr val="FFFFFF"/>
                    </a:gs>
                  </a:gsLst>
                  <a:lin ang="5400000" scaled="0"/>
                </a:gradFill>
                <a:ea typeface="Segoe UI" pitchFamily="34" charset="0"/>
                <a:cs typeface="Segoe UI" pitchFamily="34" charset="0"/>
              </a:rPr>
              <a:t>Test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508" y="4828904"/>
            <a:ext cx="621617" cy="633805"/>
          </a:xfrm>
          <a:prstGeom prst="rect">
            <a:avLst/>
          </a:prstGeom>
        </p:spPr>
      </p:pic>
      <p:cxnSp>
        <p:nvCxnSpPr>
          <p:cNvPr id="31" name="Straight Arrow Connector 30"/>
          <p:cNvCxnSpPr>
            <a:endCxn id="7" idx="1"/>
          </p:cNvCxnSpPr>
          <p:nvPr/>
        </p:nvCxnSpPr>
        <p:spPr>
          <a:xfrm>
            <a:off x="3231531" y="2656205"/>
            <a:ext cx="1481234"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866004" y="3308298"/>
            <a:ext cx="0" cy="822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714914" y="3308298"/>
            <a:ext cx="0" cy="82296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090230" y="5550508"/>
            <a:ext cx="434335" cy="450589"/>
            <a:chOff x="1707792" y="5550508"/>
            <a:chExt cx="434335" cy="450589"/>
          </a:xfrm>
        </p:grpSpPr>
        <p:grpSp>
          <p:nvGrpSpPr>
            <p:cNvPr id="26" name="Group 25"/>
            <p:cNvGrpSpPr/>
            <p:nvPr/>
          </p:nvGrpSpPr>
          <p:grpSpPr>
            <a:xfrm>
              <a:off x="1707792" y="5550508"/>
              <a:ext cx="433342" cy="450589"/>
              <a:chOff x="652595" y="2571201"/>
              <a:chExt cx="609169" cy="633414"/>
            </a:xfrm>
          </p:grpSpPr>
          <p:sp>
            <p:nvSpPr>
              <p:cNvPr id="27"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8"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9"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grpSp>
        <p:sp>
          <p:nvSpPr>
            <p:cNvPr id="39"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129" name="TextBox 128"/>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130" name="TextBox 129"/>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83468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1000"/>
                                        <p:tgtEl>
                                          <p:spTgt spid="11"/>
                                        </p:tgtEl>
                                      </p:cBhvr>
                                    </p:animEffect>
                                  </p:childTnLst>
                                </p:cTn>
                              </p:par>
                            </p:childTnLst>
                          </p:cTn>
                        </p:par>
                        <p:par>
                          <p:cTn id="12" fill="hold">
                            <p:stCondLst>
                              <p:cond delay="1500"/>
                            </p:stCondLst>
                            <p:childTnLst>
                              <p:par>
                                <p:cTn id="13" presetID="64" presetClass="path" presetSubtype="0" decel="100000" fill="hold" nodeType="afterEffect">
                                  <p:stCondLst>
                                    <p:cond delay="500"/>
                                  </p:stCondLst>
                                  <p:childTnLst>
                                    <p:animMotion origin="layout" path="M -3.57672E-6 -2.23786E-6 L -0.03625 -0.44598 " pathEditMode="relative" rAng="0" ptsTypes="AA">
                                      <p:cBhvr>
                                        <p:cTn id="14" dur="1000" fill="hold"/>
                                        <p:tgtEl>
                                          <p:spTgt spid="9"/>
                                        </p:tgtEl>
                                        <p:attrNameLst>
                                          <p:attrName>ppt_x</p:attrName>
                                          <p:attrName>ppt_y</p:attrName>
                                        </p:attrNameLst>
                                      </p:cBhvr>
                                      <p:rCtr x="-1813" y="-22310"/>
                                    </p:animMotion>
                                  </p:childTnLst>
                                </p:cTn>
                              </p:par>
                              <p:par>
                                <p:cTn id="15" presetID="10" presetClass="entr" presetSubtype="0" fill="hold" grpId="0" nodeType="withEffect">
                                  <p:stCondLst>
                                    <p:cond delay="50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10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68"/>
                                        </p:tgtEl>
                                        <p:attrNameLst>
                                          <p:attrName>style.visibility</p:attrName>
                                        </p:attrNameLst>
                                      </p:cBhvr>
                                      <p:to>
                                        <p:strVal val="visible"/>
                                      </p:to>
                                    </p:set>
                                    <p:animEffect transition="in" filter="fade">
                                      <p:cBhvr>
                                        <p:cTn id="38" dur="500"/>
                                        <p:tgtEl>
                                          <p:spTgt spid="168"/>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1000"/>
                                        <p:tgtEl>
                                          <p:spTgt spid="33"/>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7" grpId="0" animBg="1"/>
      <p:bldP spid="37" grpId="0"/>
      <p:bldP spid="38" grpId="0"/>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a:gradFill>
                  <a:gsLst>
                    <a:gs pos="0">
                      <a:srgbClr val="FFFFFF"/>
                    </a:gs>
                    <a:gs pos="100000">
                      <a:srgbClr val="FFFFFF"/>
                    </a:gs>
                  </a:gsLst>
                  <a:lin ang="5400000" scaled="0"/>
                </a:gradFill>
                <a:ea typeface="Segoe UI" pitchFamily="34" charset="0"/>
                <a:cs typeface="Segoe UI" pitchFamily="34" charset="0"/>
              </a:rPr>
              <a:t>Testing Software</a:t>
            </a:r>
          </a:p>
        </p:txBody>
      </p:sp>
      <p:sp>
        <p:nvSpPr>
          <p:cNvPr id="7" name="Rounded Rectangle 6"/>
          <p:cNvSpPr/>
          <p:nvPr/>
        </p:nvSpPr>
        <p:spPr bwMode="auto">
          <a:xfrm>
            <a:off x="5282267"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Automated </a:t>
            </a:r>
            <a:r>
              <a:rPr lang="en-US" dirty="0" smtClean="0">
                <a:gradFill>
                  <a:gsLst>
                    <a:gs pos="0">
                      <a:schemeClr val="tx2"/>
                    </a:gs>
                    <a:gs pos="100000">
                      <a:schemeClr val="tx2"/>
                    </a:gs>
                  </a:gsLst>
                  <a:lin ang="5400000" scaled="0"/>
                </a:gradFill>
              </a:rPr>
              <a:t>Testing </a:t>
            </a:r>
            <a:endParaRPr lang="en-US" sz="4399" i="1" dirty="0">
              <a:gradFill>
                <a:gsLst>
                  <a:gs pos="0">
                    <a:schemeClr val="tx2"/>
                  </a:gs>
                  <a:gs pos="100000">
                    <a:schemeClr val="tx2"/>
                  </a:gs>
                </a:gsLst>
                <a:lin ang="5400000" scaled="0"/>
              </a:gradFill>
            </a:endParaRPr>
          </a:p>
        </p:txBody>
      </p:sp>
      <p:sp>
        <p:nvSpPr>
          <p:cNvPr id="37" name="TextBox 36"/>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38" name="TextBox 37"/>
          <p:cNvSpPr txBox="1"/>
          <p:nvPr/>
        </p:nvSpPr>
        <p:spPr>
          <a:xfrm>
            <a:off x="7898425" y="4268565"/>
            <a:ext cx="3678805"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Lead Time</a:t>
            </a:r>
          </a:p>
          <a:p>
            <a:pPr marL="290457" indent="-290457" defTabSz="932563">
              <a:lnSpc>
                <a:spcPct val="90000"/>
              </a:lnSpc>
              <a:spcAft>
                <a:spcPts val="1199"/>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MTTR</a:t>
            </a:r>
            <a:endParaRPr lang="en-US" sz="2400" dirty="0">
              <a:gradFill>
                <a:gsLst>
                  <a:gs pos="2917">
                    <a:schemeClr val="tx1"/>
                  </a:gs>
                  <a:gs pos="30000">
                    <a:schemeClr val="tx1"/>
                  </a:gs>
                </a:gsLst>
                <a:lin ang="5400000" scaled="0"/>
              </a:gradFill>
              <a:latin typeface="Segoe UI Light"/>
            </a:endParaRP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11" name="Straight Connector 10"/>
          <p:cNvCxnSpPr/>
          <p:nvPr/>
        </p:nvCxnSpPr>
        <p:spPr>
          <a:xfrm>
            <a:off x="186846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23306" y="5293710"/>
            <a:ext cx="1939818" cy="1118892"/>
            <a:chOff x="940119" y="5293964"/>
            <a:chExt cx="1940093" cy="1119051"/>
          </a:xfrm>
        </p:grpSpPr>
        <p:sp>
          <p:nvSpPr>
            <p:cNvPr id="132"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0"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840175"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5"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sp>
        <p:nvSpPr>
          <p:cNvPr id="5" name="Error DEV"/>
          <p:cNvSpPr/>
          <p:nvPr/>
        </p:nvSpPr>
        <p:spPr bwMode="auto">
          <a:xfrm>
            <a:off x="6540164" y="2725186"/>
            <a:ext cx="456787" cy="45678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X</a:t>
            </a:r>
          </a:p>
        </p:txBody>
      </p:sp>
      <p:pic>
        <p:nvPicPr>
          <p:cNvPr id="166"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7"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8"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grpSp>
        <p:nvGrpSpPr>
          <p:cNvPr id="8" name="Accepted DEV"/>
          <p:cNvGrpSpPr/>
          <p:nvPr/>
        </p:nvGrpSpPr>
        <p:grpSpPr>
          <a:xfrm>
            <a:off x="6540164" y="2725186"/>
            <a:ext cx="456787" cy="456787"/>
            <a:chOff x="4382751" y="3909289"/>
            <a:chExt cx="456852" cy="456852"/>
          </a:xfrm>
        </p:grpSpPr>
        <p:sp>
          <p:nvSpPr>
            <p:cNvPr id="152"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32" name="TextBox 31"/>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33" name="TextBox 32"/>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642329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par>
                          <p:cTn id="12" fill="hold">
                            <p:stCondLst>
                              <p:cond delay="1700"/>
                            </p:stCondLst>
                            <p:childTnLst>
                              <p:par>
                                <p:cTn id="13" presetID="1"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par>
                          <p:cTn id="15" fill="hold">
                            <p:stCondLst>
                              <p:cond delay="1700"/>
                            </p:stCondLst>
                            <p:childTnLst>
                              <p:par>
                                <p:cTn id="16" presetID="42" presetClass="path" presetSubtype="0" accel="50000" decel="50000" fill="hold" nodeType="afterEffect">
                                  <p:stCondLst>
                                    <p:cond delay="500"/>
                                  </p:stCondLst>
                                  <p:childTnLst>
                                    <p:animMotion origin="layout" path="M 2.19811E-6 2.197E-6 L 0.33712 0.02814 " pathEditMode="relative" rAng="0" ptsTypes="AA">
                                      <p:cBhvr>
                                        <p:cTn id="17" dur="1000" fill="hold"/>
                                        <p:tgtEl>
                                          <p:spTgt spid="165"/>
                                        </p:tgtEl>
                                        <p:attrNameLst>
                                          <p:attrName>ppt_x</p:attrName>
                                          <p:attrName>ppt_y</p:attrName>
                                        </p:attrNameLst>
                                      </p:cBhvr>
                                      <p:rCtr x="16850" y="1407"/>
                                    </p:animMotion>
                                  </p:childTnLst>
                                </p:cTn>
                              </p:par>
                            </p:childTnLst>
                          </p:cTn>
                        </p:par>
                        <p:par>
                          <p:cTn id="18" fill="hold">
                            <p:stCondLst>
                              <p:cond delay="3200"/>
                            </p:stCondLst>
                            <p:childTnLst>
                              <p:par>
                                <p:cTn id="19" presetID="10" presetClass="entr" presetSubtype="0" fill="hold" grpId="0" nodeType="after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4000"/>
                            </p:stCondLst>
                            <p:childTnLst>
                              <p:par>
                                <p:cTn id="23" presetID="10" presetClass="exit" presetSubtype="0" fill="hold" grpId="1" nodeType="afterEffect">
                                  <p:stCondLst>
                                    <p:cond delay="50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65"/>
                                        </p:tgtEl>
                                      </p:cBhvr>
                                    </p:animEffect>
                                    <p:set>
                                      <p:cBhvr>
                                        <p:cTn id="28" dur="1" fill="hold">
                                          <p:stCondLst>
                                            <p:cond delay="499"/>
                                          </p:stCondLst>
                                        </p:cTn>
                                        <p:tgtEl>
                                          <p:spTgt spid="165"/>
                                        </p:tgtEl>
                                        <p:attrNameLst>
                                          <p:attrName>style.visibility</p:attrName>
                                        </p:attrNameLst>
                                      </p:cBhvr>
                                      <p:to>
                                        <p:strVal val="hidden"/>
                                      </p:to>
                                    </p:se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childTnLst>
                                </p:cTn>
                              </p:par>
                            </p:childTnLst>
                          </p:cTn>
                        </p:par>
                        <p:par>
                          <p:cTn id="32" fill="hold">
                            <p:stCondLst>
                              <p:cond delay="5000"/>
                            </p:stCondLst>
                            <p:childTnLst>
                              <p:par>
                                <p:cTn id="33" presetID="42" presetClass="path" presetSubtype="0" accel="50000" decel="50000" fill="hold" nodeType="afterEffect">
                                  <p:stCondLst>
                                    <p:cond delay="0"/>
                                  </p:stCondLst>
                                  <p:childTnLst>
                                    <p:animMotion origin="layout" path="M 2.19811E-6 2.197E-6 L 0.33712 0.02814 " pathEditMode="relative" rAng="0" ptsTypes="AA">
                                      <p:cBhvr>
                                        <p:cTn id="34" dur="1000" fill="hold"/>
                                        <p:tgtEl>
                                          <p:spTgt spid="166"/>
                                        </p:tgtEl>
                                        <p:attrNameLst>
                                          <p:attrName>ppt_x</p:attrName>
                                          <p:attrName>ppt_y</p:attrName>
                                        </p:attrNameLst>
                                      </p:cBhvr>
                                      <p:rCtr x="16850" y="1407"/>
                                    </p:animMotion>
                                  </p:childTnLst>
                                </p:cTn>
                              </p:par>
                            </p:childTnLst>
                          </p:cTn>
                        </p:par>
                        <p:par>
                          <p:cTn id="35" fill="hold">
                            <p:stCondLst>
                              <p:cond delay="6000"/>
                            </p:stCondLst>
                            <p:childTnLst>
                              <p:par>
                                <p:cTn id="36" presetID="10" presetClass="entr" presetSubtype="0" fill="hold" grpId="2"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6500"/>
                            </p:stCondLst>
                            <p:childTnLst>
                              <p:par>
                                <p:cTn id="40" presetID="10" presetClass="exit" presetSubtype="0" fill="hold" grpId="3" nodeType="afterEffect">
                                  <p:stCondLst>
                                    <p:cond delay="50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500"/>
                                  </p:stCondLst>
                                  <p:childTnLst>
                                    <p:animEffect transition="out" filter="fade">
                                      <p:cBhvr>
                                        <p:cTn id="44" dur="500"/>
                                        <p:tgtEl>
                                          <p:spTgt spid="166"/>
                                        </p:tgtEl>
                                      </p:cBhvr>
                                    </p:animEffect>
                                    <p:set>
                                      <p:cBhvr>
                                        <p:cTn id="45" dur="1" fill="hold">
                                          <p:stCondLst>
                                            <p:cond delay="499"/>
                                          </p:stCondLst>
                                        </p:cTn>
                                        <p:tgtEl>
                                          <p:spTgt spid="166"/>
                                        </p:tgtEl>
                                        <p:attrNameLst>
                                          <p:attrName>style.visibility</p:attrName>
                                        </p:attrNameLst>
                                      </p:cBhvr>
                                      <p:to>
                                        <p:strVal val="hidden"/>
                                      </p:to>
                                    </p:set>
                                  </p:childTnLst>
                                </p:cTn>
                              </p:par>
                            </p:childTnLst>
                          </p:cTn>
                        </p:par>
                        <p:par>
                          <p:cTn id="46" fill="hold">
                            <p:stCondLst>
                              <p:cond delay="7500"/>
                            </p:stCondLst>
                            <p:childTnLst>
                              <p:par>
                                <p:cTn id="47" presetID="1" presetClass="entr" presetSubtype="0" fill="hold" nodeType="after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par>
                          <p:cTn id="49" fill="hold">
                            <p:stCondLst>
                              <p:cond delay="7500"/>
                            </p:stCondLst>
                            <p:childTnLst>
                              <p:par>
                                <p:cTn id="50" presetID="42" presetClass="path" presetSubtype="0" accel="50000" decel="50000" fill="hold" nodeType="afterEffect">
                                  <p:stCondLst>
                                    <p:cond delay="0"/>
                                  </p:stCondLst>
                                  <p:childTnLst>
                                    <p:animMotion origin="layout" path="M 2.19811E-6 2.197E-6 L 0.33712 0.02814 " pathEditMode="relative" rAng="0" ptsTypes="AA">
                                      <p:cBhvr>
                                        <p:cTn id="51" dur="1000" fill="hold"/>
                                        <p:tgtEl>
                                          <p:spTgt spid="167"/>
                                        </p:tgtEl>
                                        <p:attrNameLst>
                                          <p:attrName>ppt_x</p:attrName>
                                          <p:attrName>ppt_y</p:attrName>
                                        </p:attrNameLst>
                                      </p:cBhvr>
                                      <p:rCtr x="16850" y="1407"/>
                                    </p:animMotion>
                                  </p:childTnLst>
                                </p:cTn>
                              </p:par>
                            </p:childTnLst>
                          </p:cTn>
                        </p:par>
                        <p:par>
                          <p:cTn id="52" fill="hold">
                            <p:stCondLst>
                              <p:cond delay="8500"/>
                            </p:stCondLst>
                            <p:childTnLst>
                              <p:par>
                                <p:cTn id="53" presetID="10" presetClass="entr" presetSubtype="0" fill="hold" grpId="4"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9000"/>
                            </p:stCondLst>
                            <p:childTnLst>
                              <p:par>
                                <p:cTn id="57" presetID="10" presetClass="exit" presetSubtype="0" fill="hold" grpId="5" nodeType="afterEffect">
                                  <p:stCondLst>
                                    <p:cond delay="50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500"/>
                                  </p:stCondLst>
                                  <p:childTnLst>
                                    <p:animEffect transition="out" filter="fade">
                                      <p:cBhvr>
                                        <p:cTn id="61" dur="500"/>
                                        <p:tgtEl>
                                          <p:spTgt spid="167"/>
                                        </p:tgtEl>
                                      </p:cBhvr>
                                    </p:animEffect>
                                    <p:set>
                                      <p:cBhvr>
                                        <p:cTn id="62" dur="1" fill="hold">
                                          <p:stCondLst>
                                            <p:cond delay="499"/>
                                          </p:stCondLst>
                                        </p:cTn>
                                        <p:tgtEl>
                                          <p:spTgt spid="167"/>
                                        </p:tgtEl>
                                        <p:attrNameLst>
                                          <p:attrName>style.visibility</p:attrName>
                                        </p:attrNameLst>
                                      </p:cBhvr>
                                      <p:to>
                                        <p:strVal val="hidden"/>
                                      </p:to>
                                    </p:set>
                                  </p:childTnLst>
                                </p:cTn>
                              </p:par>
                            </p:childTnLst>
                          </p:cTn>
                        </p:par>
                        <p:par>
                          <p:cTn id="63" fill="hold">
                            <p:stCondLst>
                              <p:cond delay="10000"/>
                            </p:stCondLst>
                            <p:childTnLst>
                              <p:par>
                                <p:cTn id="64" presetID="1" presetClass="entr" presetSubtype="0" fill="hold" nodeType="afterEffect">
                                  <p:stCondLst>
                                    <p:cond delay="0"/>
                                  </p:stCondLst>
                                  <p:childTnLst>
                                    <p:set>
                                      <p:cBhvr>
                                        <p:cTn id="65" dur="1" fill="hold">
                                          <p:stCondLst>
                                            <p:cond delay="0"/>
                                          </p:stCondLst>
                                        </p:cTn>
                                        <p:tgtEl>
                                          <p:spTgt spid="168"/>
                                        </p:tgtEl>
                                        <p:attrNameLst>
                                          <p:attrName>style.visibility</p:attrName>
                                        </p:attrNameLst>
                                      </p:cBhvr>
                                      <p:to>
                                        <p:strVal val="visible"/>
                                      </p:to>
                                    </p:set>
                                  </p:childTnLst>
                                </p:cTn>
                              </p:par>
                            </p:childTnLst>
                          </p:cTn>
                        </p:par>
                        <p:par>
                          <p:cTn id="66" fill="hold">
                            <p:stCondLst>
                              <p:cond delay="10000"/>
                            </p:stCondLst>
                            <p:childTnLst>
                              <p:par>
                                <p:cTn id="67" presetID="42" presetClass="path" presetSubtype="0" accel="50000" decel="50000" fill="hold" nodeType="afterEffect">
                                  <p:stCondLst>
                                    <p:cond delay="0"/>
                                  </p:stCondLst>
                                  <p:childTnLst>
                                    <p:animMotion origin="layout" path="M 2.19811E-6 2.197E-6 L 0.33712 0.02814 " pathEditMode="relative" rAng="0" ptsTypes="AA">
                                      <p:cBhvr>
                                        <p:cTn id="68" dur="1000" fill="hold"/>
                                        <p:tgtEl>
                                          <p:spTgt spid="168"/>
                                        </p:tgtEl>
                                        <p:attrNameLst>
                                          <p:attrName>ppt_x</p:attrName>
                                          <p:attrName>ppt_y</p:attrName>
                                        </p:attrNameLst>
                                      </p:cBhvr>
                                      <p:rCtr x="16850" y="1407"/>
                                    </p:animMotion>
                                  </p:childTnLst>
                                </p:cTn>
                              </p:par>
                            </p:childTnLst>
                          </p:cTn>
                        </p:par>
                        <p:par>
                          <p:cTn id="69" fill="hold">
                            <p:stCondLst>
                              <p:cond delay="11000"/>
                            </p:stCondLst>
                            <p:childTnLst>
                              <p:par>
                                <p:cTn id="70" presetID="10" presetClass="entr" presetSubtype="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xit" presetSubtype="0" fill="hold" nodeType="withEffect">
                                  <p:stCondLst>
                                    <p:cond delay="1000"/>
                                  </p:stCondLst>
                                  <p:childTnLst>
                                    <p:animEffect transition="out" filter="fade">
                                      <p:cBhvr>
                                        <p:cTn id="74" dur="500"/>
                                        <p:tgtEl>
                                          <p:spTgt spid="168"/>
                                        </p:tgtEl>
                                      </p:cBhvr>
                                    </p:animEffect>
                                    <p:set>
                                      <p:cBhvr>
                                        <p:cTn id="75" dur="1" fill="hold">
                                          <p:stCondLst>
                                            <p:cond delay="499"/>
                                          </p:stCondLst>
                                        </p:cTn>
                                        <p:tgtEl>
                                          <p:spTgt spid="168"/>
                                        </p:tgtEl>
                                        <p:attrNameLst>
                                          <p:attrName>style.visibility</p:attrName>
                                        </p:attrNameLst>
                                      </p:cBhvr>
                                      <p:to>
                                        <p:strVal val="hidden"/>
                                      </p:to>
                                    </p:set>
                                  </p:childTnLst>
                                </p:cTn>
                              </p:par>
                            </p:childTnLst>
                          </p:cTn>
                        </p:par>
                        <p:par>
                          <p:cTn id="76" fill="hold">
                            <p:stCondLst>
                              <p:cond delay="125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 grpId="0" animBg="1"/>
      <p:bldP spid="5" grpId="1" animBg="1"/>
      <p:bldP spid="5" grpId="2" animBg="1"/>
      <p:bldP spid="5" grpId="3" animBg="1"/>
      <p:bldP spid="5" grpId="4" animBg="1"/>
      <p:bldP spid="5" grpId="5"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6640600" cy="1569660"/>
          </a:xfrm>
        </p:spPr>
        <p:txBody>
          <a:bodyPr/>
          <a:lstStyle/>
          <a:p>
            <a:r>
              <a:rPr lang="en-US" dirty="0"/>
              <a:t>Continuous Integration with </a:t>
            </a:r>
            <a:r>
              <a:rPr lang="en-US" dirty="0" smtClean="0"/>
              <a:t/>
            </a:r>
            <a:br>
              <a:rPr lang="en-US" dirty="0" smtClean="0"/>
            </a:br>
            <a:r>
              <a:rPr lang="en-US" dirty="0" smtClean="0"/>
              <a:t>Visual </a:t>
            </a:r>
            <a:r>
              <a:rPr lang="en-US" dirty="0"/>
              <a:t>Studio Online</a:t>
            </a:r>
          </a:p>
        </p:txBody>
      </p:sp>
    </p:spTree>
    <p:extLst>
      <p:ext uri="{BB962C8B-B14F-4D97-AF65-F5344CB8AC3E}">
        <p14:creationId xmlns:p14="http://schemas.microsoft.com/office/powerpoint/2010/main" val="2774742444"/>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Isosceles Triangle 41"/>
          <p:cNvSpPr/>
          <p:nvPr/>
        </p:nvSpPr>
        <p:spPr bwMode="auto">
          <a:xfrm rot="5400000" flipH="1">
            <a:off x="9512560" y="432461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flipV="1">
            <a:off x="2127054" y="4501609"/>
            <a:ext cx="7452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flipV="1">
            <a:off x="8832850" y="4499672"/>
            <a:ext cx="762000" cy="85027"/>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flipV="1">
            <a:off x="7370234" y="4499674"/>
            <a:ext cx="111971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flipV="1">
            <a:off x="5643034" y="4499674"/>
            <a:ext cx="13673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flipV="1">
            <a:off x="3966634" y="4499674"/>
            <a:ext cx="13419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39192" y="2282078"/>
            <a:ext cx="4449971" cy="4450143"/>
          </a:xfrm>
          <a:prstGeom prst="rect">
            <a:avLst/>
          </a:prstGeom>
        </p:spPr>
      </p:pic>
      <p:sp>
        <p:nvSpPr>
          <p:cNvPr id="35" name="Freeform 11"/>
          <p:cNvSpPr>
            <a:spLocks/>
          </p:cNvSpPr>
          <p:nvPr/>
        </p:nvSpPr>
        <p:spPr bwMode="auto">
          <a:xfrm>
            <a:off x="-14261" y="45067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bwMode="auto">
          <a:xfrm flipV="1">
            <a:off x="2461684" y="4499675"/>
            <a:ext cx="1176866" cy="8502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6219813" y="1990821"/>
            <a:ext cx="1901202" cy="2522098"/>
            <a:chOff x="5701653" y="1978121"/>
            <a:chExt cx="1901202" cy="2522098"/>
          </a:xfrm>
        </p:grpSpPr>
        <p:pic>
          <p:nvPicPr>
            <p:cNvPr id="116" name="Picture 115"/>
            <p:cNvPicPr>
              <a:picLocks noChangeAspect="1"/>
            </p:cNvPicPr>
            <p:nvPr/>
          </p:nvPicPr>
          <p:blipFill>
            <a:blip r:embed="rId4"/>
            <a:stretch>
              <a:fillRect/>
            </a:stretch>
          </p:blipFill>
          <p:spPr>
            <a:xfrm>
              <a:off x="6030454" y="3700379"/>
              <a:ext cx="1293456" cy="799840"/>
            </a:xfrm>
            <a:prstGeom prst="rect">
              <a:avLst/>
            </a:prstGeom>
          </p:spPr>
        </p:pic>
        <p:pic>
          <p:nvPicPr>
            <p:cNvPr id="117" name="Picture 116"/>
            <p:cNvPicPr>
              <a:picLocks noChangeAspect="1"/>
            </p:cNvPicPr>
            <p:nvPr/>
          </p:nvPicPr>
          <p:blipFill>
            <a:blip r:embed="rId5"/>
            <a:stretch>
              <a:fillRect/>
            </a:stretch>
          </p:blipFill>
          <p:spPr>
            <a:xfrm flipV="1">
              <a:off x="5892979" y="2465446"/>
              <a:ext cx="1102383" cy="1498554"/>
            </a:xfrm>
            <a:prstGeom prst="rect">
              <a:avLst/>
            </a:prstGeom>
          </p:spPr>
        </p:pic>
        <p:sp>
          <p:nvSpPr>
            <p:cNvPr id="118"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121"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505050"/>
                </a:solidFill>
              </a:endParaRPr>
            </a:p>
          </p:txBody>
        </p:sp>
        <p:sp>
          <p:nvSpPr>
            <p:cNvPr id="120" name="TextBox 119"/>
            <p:cNvSpPr txBox="1"/>
            <p:nvPr/>
          </p:nvSpPr>
          <p:spPr>
            <a:xfrm>
              <a:off x="6187440" y="2299985"/>
              <a:ext cx="1306581" cy="584775"/>
            </a:xfrm>
            <a:prstGeom prst="rect">
              <a:avLst/>
            </a:prstGeom>
            <a:noFill/>
          </p:spPr>
          <p:txBody>
            <a:bodyPr wrap="square" rtlCol="0">
              <a:spAutoFit/>
            </a:bodyPr>
            <a:lstStyle/>
            <a:p>
              <a:pPr algn="ctr">
                <a:defRPr/>
              </a:pPr>
              <a:r>
                <a:rPr lang="en-US" sz="1600" kern="0" dirty="0" smtClean="0">
                  <a:solidFill>
                    <a:srgbClr val="FFFFFF"/>
                  </a:solidFill>
                  <a:latin typeface="Segoe UI Light"/>
                  <a:cs typeface="Arial" pitchFamily="34" charset="0"/>
                </a:rPr>
                <a:t>Cloud</a:t>
              </a:r>
              <a:br>
                <a:rPr lang="en-US" sz="1600" kern="0" dirty="0" smtClean="0">
                  <a:solidFill>
                    <a:srgbClr val="FFFFFF"/>
                  </a:solidFill>
                  <a:latin typeface="Segoe UI Light"/>
                  <a:cs typeface="Arial" pitchFamily="34" charset="0"/>
                </a:rPr>
              </a:br>
              <a:r>
                <a:rPr lang="en-US" sz="1600" kern="0" dirty="0" smtClean="0">
                  <a:solidFill>
                    <a:srgbClr val="FFFFFF"/>
                  </a:solidFill>
                  <a:latin typeface="Segoe UI Light"/>
                  <a:cs typeface="Arial" pitchFamily="34" charset="0"/>
                </a:rPr>
                <a:t>Load Testing</a:t>
              </a:r>
            </a:p>
          </p:txBody>
        </p:sp>
      </p:gr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grpSp>
        <p:nvGrpSpPr>
          <p:cNvPr id="10" name="Group 9"/>
          <p:cNvGrpSpPr/>
          <p:nvPr/>
        </p:nvGrpSpPr>
        <p:grpSpPr>
          <a:xfrm>
            <a:off x="4529359" y="3008346"/>
            <a:ext cx="1868892" cy="1702699"/>
            <a:chOff x="3840480" y="3008346"/>
            <a:chExt cx="1868892" cy="1702699"/>
          </a:xfrm>
        </p:grpSpPr>
        <p:sp>
          <p:nvSpPr>
            <p:cNvPr id="98" name="TextBox 97"/>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Integration testing</a:t>
              </a:r>
            </a:p>
            <a:p>
              <a:pPr algn="ctr">
                <a:defRPr/>
              </a:pPr>
              <a:r>
                <a:rPr lang="en-US" sz="1600" kern="0" dirty="0" smtClean="0">
                  <a:gradFill>
                    <a:gsLst>
                      <a:gs pos="0">
                        <a:schemeClr val="accent1"/>
                      </a:gs>
                      <a:gs pos="100000">
                        <a:schemeClr val="accent1"/>
                      </a:gs>
                    </a:gsLst>
                  </a:gradFill>
                  <a:cs typeface="Arial" pitchFamily="34" charset="0"/>
                </a:rPr>
                <a:t>environment</a:t>
              </a:r>
            </a:p>
          </p:txBody>
        </p:sp>
        <p:cxnSp>
          <p:nvCxnSpPr>
            <p:cNvPr id="97" name="Straight Connector 96"/>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2696590" y="4345288"/>
            <a:ext cx="2202126" cy="1751140"/>
            <a:chOff x="2339395" y="4345288"/>
            <a:chExt cx="2202126" cy="1751140"/>
          </a:xfrm>
        </p:grpSpPr>
        <p:sp>
          <p:nvSpPr>
            <p:cNvPr id="101" name="TextBox 100"/>
            <p:cNvSpPr txBox="1"/>
            <p:nvPr/>
          </p:nvSpPr>
          <p:spPr>
            <a:xfrm>
              <a:off x="2339395" y="5511653"/>
              <a:ext cx="2202126"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Automated functional testing environment</a:t>
              </a:r>
            </a:p>
          </p:txBody>
        </p:sp>
        <p:cxnSp>
          <p:nvCxnSpPr>
            <p:cNvPr id="100" name="Straight Connector 99"/>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04" name="Oval 103"/>
          <p:cNvSpPr/>
          <p:nvPr/>
        </p:nvSpPr>
        <p:spPr bwMode="auto">
          <a:xfrm>
            <a:off x="2044699" y="4334411"/>
            <a:ext cx="394343" cy="394343"/>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3</a:t>
            </a:r>
            <a:endParaRPr lang="en-US" sz="2400" dirty="0" smtClean="0">
              <a:solidFill>
                <a:srgbClr val="FFFFFF"/>
              </a:solidFill>
              <a:latin typeface="Segoe UI Light"/>
              <a:ea typeface="Segoe UI" pitchFamily="34" charset="0"/>
              <a:cs typeface="Segoe UI" pitchFamily="34" charset="0"/>
            </a:endParaRPr>
          </a:p>
        </p:txBody>
      </p:sp>
      <p:grpSp>
        <p:nvGrpSpPr>
          <p:cNvPr id="4" name="Group 3"/>
          <p:cNvGrpSpPr/>
          <p:nvPr/>
        </p:nvGrpSpPr>
        <p:grpSpPr>
          <a:xfrm>
            <a:off x="6386089" y="4345288"/>
            <a:ext cx="1611833" cy="1710752"/>
            <a:chOff x="5882639" y="4345288"/>
            <a:chExt cx="1611833" cy="1710752"/>
          </a:xfrm>
        </p:grpSpPr>
        <p:cxnSp>
          <p:nvCxnSpPr>
            <p:cNvPr id="24" name="Straight Connector 23"/>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Pre-production </a:t>
              </a:r>
              <a:r>
                <a:rPr lang="en-US" sz="1600" kern="0" dirty="0">
                  <a:gradFill>
                    <a:gsLst>
                      <a:gs pos="0">
                        <a:schemeClr val="accent1"/>
                      </a:gs>
                      <a:gs pos="100000">
                        <a:schemeClr val="accent1"/>
                      </a:gs>
                    </a:gsLst>
                  </a:gradFill>
                  <a:cs typeface="Arial" pitchFamily="34" charset="0"/>
                </a:rPr>
                <a:t>e</a:t>
              </a:r>
              <a:r>
                <a:rPr lang="en-US" sz="1600" kern="0" dirty="0" smtClean="0">
                  <a:gradFill>
                    <a:gsLst>
                      <a:gs pos="0">
                        <a:schemeClr val="accent1"/>
                      </a:gs>
                      <a:gs pos="100000">
                        <a:schemeClr val="accent1"/>
                      </a:gs>
                    </a:gsLst>
                  </a:gradFill>
                  <a:cs typeface="Arial" pitchFamily="34" charset="0"/>
                </a:rPr>
                <a:t>nvironment</a:t>
              </a:r>
            </a:p>
          </p:txBody>
        </p:sp>
        <p:sp>
          <p:nvSpPr>
            <p:cNvPr id="23" name="Oval 22"/>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7985759" y="3011734"/>
            <a:ext cx="1320801" cy="1699311"/>
            <a:chOff x="8310879" y="3011734"/>
            <a:chExt cx="1320801" cy="1699311"/>
          </a:xfrm>
        </p:grpSpPr>
        <p:cxnSp>
          <p:nvCxnSpPr>
            <p:cNvPr id="29" name="Straight Connector 28"/>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Staging</a:t>
              </a:r>
            </a:p>
            <a:p>
              <a:pPr algn="ctr">
                <a:defRPr/>
              </a:pPr>
              <a:r>
                <a:rPr lang="en-US" sz="1600" kern="0" dirty="0" smtClean="0">
                  <a:gradFill>
                    <a:gsLst>
                      <a:gs pos="0">
                        <a:schemeClr val="accent1"/>
                      </a:gs>
                      <a:gs pos="100000">
                        <a:schemeClr val="accent1"/>
                      </a:gs>
                    </a:gsLst>
                  </a:gradFill>
                  <a:cs typeface="Arial" pitchFamily="34" charset="0"/>
                </a:rPr>
                <a:t>environment</a:t>
              </a:r>
            </a:p>
          </p:txBody>
        </p:sp>
      </p:grpSp>
      <p:sp>
        <p:nvSpPr>
          <p:cNvPr id="34" name="Rectangle 33"/>
          <p:cNvSpPr/>
          <p:nvPr/>
        </p:nvSpPr>
        <p:spPr>
          <a:xfrm>
            <a:off x="10045728" y="4315921"/>
            <a:ext cx="2292615" cy="461665"/>
          </a:xfrm>
          <a:prstGeom prst="rect">
            <a:avLst/>
          </a:prstGeom>
        </p:spPr>
        <p:txBody>
          <a:bodyPr wrap="none">
            <a:spAutoFit/>
          </a:bodyPr>
          <a:lstStyle/>
          <a:p>
            <a:r>
              <a:rPr lang="en-US" sz="2400" kern="0" dirty="0" smtClean="0">
                <a:gradFill>
                  <a:gsLst>
                    <a:gs pos="0">
                      <a:srgbClr val="F6931A"/>
                    </a:gs>
                    <a:gs pos="100000">
                      <a:srgbClr val="F6931A"/>
                    </a:gs>
                  </a:gsLst>
                  <a:lin ang="0" scaled="0"/>
                </a:gradFill>
                <a:latin typeface="Segoe UI Light"/>
                <a:cs typeface="Arial" pitchFamily="34" charset="0"/>
              </a:rPr>
              <a:t>Monitor + Learn</a:t>
            </a:r>
            <a:endParaRPr lang="en-US" dirty="0">
              <a:gradFill>
                <a:gsLst>
                  <a:gs pos="0">
                    <a:srgbClr val="F6931A"/>
                  </a:gs>
                  <a:gs pos="100000">
                    <a:srgbClr val="F6931A"/>
                  </a:gs>
                </a:gsLst>
                <a:lin ang="0" scaled="0"/>
              </a:gradFill>
            </a:endParaRPr>
          </a:p>
        </p:txBody>
      </p:sp>
      <p:sp>
        <p:nvSpPr>
          <p:cNvPr id="58" name="TextBox 57"/>
          <p:cNvSpPr txBox="1"/>
          <p:nvPr/>
        </p:nvSpPr>
        <p:spPr>
          <a:xfrm>
            <a:off x="1440764" y="1004193"/>
            <a:ext cx="8560485" cy="830997"/>
          </a:xfrm>
          <a:prstGeom prst="rect">
            <a:avLst/>
          </a:prstGeom>
          <a:noFill/>
        </p:spPr>
        <p:txBody>
          <a:bodyPr wrap="square" rtlCol="0">
            <a:spAutoFit/>
          </a:bodyPr>
          <a:lstStyle/>
          <a:p>
            <a:pPr>
              <a:defRPr/>
            </a:pPr>
            <a:r>
              <a:rPr lang="en-US" sz="2400" kern="0" spc="20" dirty="0">
                <a:gradFill>
                  <a:gsLst>
                    <a:gs pos="0">
                      <a:schemeClr val="tx1"/>
                    </a:gs>
                    <a:gs pos="100000">
                      <a:schemeClr val="tx1"/>
                    </a:gs>
                  </a:gsLst>
                  <a:lin ang="0" scaled="0"/>
                </a:gradFill>
                <a:latin typeface="Segoe UI Light"/>
                <a:cs typeface="Arial" pitchFamily="34" charset="0"/>
              </a:rPr>
              <a:t>When all tests pass, </a:t>
            </a:r>
            <a:r>
              <a:rPr lang="en-US" sz="2400" kern="0" spc="20" dirty="0" smtClean="0">
                <a:gradFill>
                  <a:gsLst>
                    <a:gs pos="0">
                      <a:schemeClr val="tx1"/>
                    </a:gs>
                    <a:gs pos="100000">
                      <a:schemeClr val="tx1"/>
                    </a:gs>
                  </a:gsLst>
                  <a:lin ang="0" scaled="0"/>
                </a:gradFill>
                <a:latin typeface="Segoe UI Light"/>
                <a:cs typeface="Arial" pitchFamily="34" charset="0"/>
              </a:rPr>
              <a:t>the </a:t>
            </a:r>
            <a:r>
              <a:rPr lang="en-US" sz="2400" kern="0" spc="20" dirty="0">
                <a:gradFill>
                  <a:gsLst>
                    <a:gs pos="0">
                      <a:schemeClr val="tx1"/>
                    </a:gs>
                    <a:gs pos="100000">
                      <a:schemeClr val="tx1"/>
                    </a:gs>
                  </a:gsLst>
                  <a:lin ang="0" scaled="0"/>
                </a:gradFill>
                <a:latin typeface="Segoe UI Light"/>
                <a:cs typeface="Arial" pitchFamily="34" charset="0"/>
              </a:rPr>
              <a:t>build </a:t>
            </a:r>
            <a:r>
              <a:rPr lang="en-US" sz="2400" kern="0" spc="20" dirty="0" smtClean="0">
                <a:gradFill>
                  <a:gsLst>
                    <a:gs pos="0">
                      <a:schemeClr val="tx1"/>
                    </a:gs>
                    <a:gs pos="100000">
                      <a:schemeClr val="tx1"/>
                    </a:gs>
                  </a:gsLst>
                  <a:lin ang="0" scaled="0"/>
                </a:gradFill>
                <a:latin typeface="Segoe UI Light"/>
                <a:cs typeface="Arial" pitchFamily="34" charset="0"/>
              </a:rPr>
              <a:t>is deployed to testing environments </a:t>
            </a:r>
            <a:r>
              <a:rPr lang="en-US" sz="2400" kern="0" spc="20" dirty="0">
                <a:gradFill>
                  <a:gsLst>
                    <a:gs pos="0">
                      <a:schemeClr val="tx1"/>
                    </a:gs>
                    <a:gs pos="100000">
                      <a:schemeClr val="tx1"/>
                    </a:gs>
                  </a:gsLst>
                  <a:lin ang="0" scaled="0"/>
                </a:gradFill>
                <a:latin typeface="Segoe UI Light"/>
                <a:cs typeface="Arial" pitchFamily="34" charset="0"/>
              </a:rPr>
              <a:t>for each stage in the release process</a:t>
            </a:r>
          </a:p>
        </p:txBody>
      </p:sp>
      <p:sp>
        <p:nvSpPr>
          <p:cNvPr id="59" name="Title 18"/>
          <p:cNvSpPr txBox="1">
            <a:spLocks/>
          </p:cNvSpPr>
          <p:nvPr/>
        </p:nvSpPr>
        <p:spPr>
          <a:xfrm>
            <a:off x="1341120" y="2587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chemeClr val="accent1"/>
                    </a:gs>
                    <a:gs pos="100000">
                      <a:schemeClr val="accent1"/>
                    </a:gs>
                  </a:gsLst>
                  <a:lin ang="5400000" scaled="0"/>
                </a:gradFill>
              </a:rPr>
              <a:t>Release</a:t>
            </a:r>
          </a:p>
        </p:txBody>
      </p:sp>
      <p:sp>
        <p:nvSpPr>
          <p:cNvPr id="41" name="Isosceles Triangle 40"/>
          <p:cNvSpPr/>
          <p:nvPr/>
        </p:nvSpPr>
        <p:spPr bwMode="auto">
          <a:xfrm rot="5400000" flipH="1">
            <a:off x="9518909" y="4316673"/>
            <a:ext cx="510159" cy="439792"/>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4.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0" y="114300"/>
            <a:ext cx="1629809" cy="1447800"/>
          </a:xfrm>
          <a:prstGeom prst="rect">
            <a:avLst/>
          </a:prstGeom>
        </p:spPr>
      </p:pic>
    </p:spTree>
    <p:extLst>
      <p:ext uri="{BB962C8B-B14F-4D97-AF65-F5344CB8AC3E}">
        <p14:creationId xmlns:p14="http://schemas.microsoft.com/office/powerpoint/2010/main" val="22843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3"/>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wipe(down)">
                                      <p:cBhvr>
                                        <p:cTn id="9" dur="500"/>
                                        <p:tgtEl>
                                          <p:spTgt spid="3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36" grpId="0" animBg="1"/>
      <p:bldP spid="104" grpId="0" animBg="1"/>
      <p:bldP spid="34" grpId="0"/>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39078" y="5293456"/>
            <a:ext cx="1939544" cy="1118733"/>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42"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sp>
        <p:nvSpPr>
          <p:cNvPr id="126"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SOURCE &amp; BUILD</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070966" y="1599422"/>
            <a:ext cx="3352234"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QA ENVIRONMENT</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0" scaled="0"/>
                </a:gradFill>
              </a:rPr>
              <a:t>Continuous Deployment</a:t>
            </a:r>
            <a:endParaRPr lang="en-US" dirty="0">
              <a:gradFill>
                <a:gsLst>
                  <a:gs pos="0">
                    <a:schemeClr val="tx2"/>
                  </a:gs>
                  <a:gs pos="100000">
                    <a:schemeClr val="tx2"/>
                  </a:gs>
                </a:gsLst>
                <a:lin ang="0" scaled="0"/>
              </a:gradFill>
            </a:endParaRPr>
          </a:p>
        </p:txBody>
      </p:sp>
      <p:sp>
        <p:nvSpPr>
          <p:cNvPr id="37" name="TextBox 36"/>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p:txBody>
      </p:sp>
      <p:sp>
        <p:nvSpPr>
          <p:cNvPr id="38" name="TextBox 37"/>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Deployment Frequency</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MTTR</a:t>
            </a:r>
            <a:endParaRPr lang="en-US" sz="2400" dirty="0">
              <a:gradFill>
                <a:gsLst>
                  <a:gs pos="2917">
                    <a:schemeClr val="tx1"/>
                  </a:gs>
                  <a:gs pos="30000">
                    <a:schemeClr val="tx1"/>
                  </a:gs>
                </a:gsLst>
                <a:lin ang="5400000" scaled="0"/>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cxnSp>
        <p:nvCxnSpPr>
          <p:cNvPr id="11" name="Straight Connector 10"/>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4" name="Picture 28"/>
          <p:cNvPicPr>
            <a:picLocks noChangeAspect="1"/>
          </p:cNvPicPr>
          <p:nvPr/>
        </p:nvPicPr>
        <p:blipFill rotWithShape="1">
          <a:blip r:embed="rId3">
            <a:lum bright="100000"/>
            <a:extLst>
              <a:ext uri="{28A0092B-C50C-407E-A947-70E740481C1C}">
                <a14:useLocalDpi xmlns:a14="http://schemas.microsoft.com/office/drawing/2010/main" val="0"/>
              </a:ext>
            </a:extLst>
          </a:blip>
          <a:srcRect b="35075"/>
          <a:stretch/>
        </p:blipFill>
        <p:spPr bwMode="auto">
          <a:xfrm>
            <a:off x="5075861"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9863" y="2198016"/>
            <a:ext cx="729827" cy="662346"/>
          </a:xfrm>
          <a:prstGeom prst="rect">
            <a:avLst/>
          </a:prstGeom>
        </p:spPr>
      </p:pic>
      <p:cxnSp>
        <p:nvCxnSpPr>
          <p:cNvPr id="62" name="Straight Arrow Connector 61"/>
          <p:cNvCxnSpPr/>
          <p:nvPr/>
        </p:nvCxnSpPr>
        <p:spPr>
          <a:xfrm flipV="1">
            <a:off x="3242509" y="2433902"/>
            <a:ext cx="82296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47" name="TextBox 46"/>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48" name="TextBox 47"/>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grpSp>
        <p:nvGrpSpPr>
          <p:cNvPr id="66" name="CODE1"/>
          <p:cNvGrpSpPr/>
          <p:nvPr/>
        </p:nvGrpSpPr>
        <p:grpSpPr>
          <a:xfrm>
            <a:off x="2094326" y="5544790"/>
            <a:ext cx="538129" cy="560885"/>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grpSp>
    </p:spTree>
    <p:extLst>
      <p:ext uri="{BB962C8B-B14F-4D97-AF65-F5344CB8AC3E}">
        <p14:creationId xmlns:p14="http://schemas.microsoft.com/office/powerpoint/2010/main" val="64831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par>
                          <p:cTn id="13" fill="hold">
                            <p:stCondLst>
                              <p:cond delay="500"/>
                            </p:stCondLst>
                            <p:childTnLst>
                              <p:par>
                                <p:cTn id="14" presetID="64" presetClass="path" presetSubtype="0" decel="100000" fill="hold" nodeType="afterEffect">
                                  <p:stCondLst>
                                    <p:cond delay="500"/>
                                  </p:stCondLst>
                                  <p:childTnLst>
                                    <p:animMotion origin="layout" path="M -1.28159E-6 1.90195E-6 L -0.07991 -0.48298 " pathEditMode="relative" rAng="0" ptsTypes="AA">
                                      <p:cBhvr>
                                        <p:cTn id="15" dur="1000" fill="hold"/>
                                        <p:tgtEl>
                                          <p:spTgt spid="66"/>
                                        </p:tgtEl>
                                        <p:attrNameLst>
                                          <p:attrName>ppt_x</p:attrName>
                                          <p:attrName>ppt_y</p:attrName>
                                        </p:attrNameLst>
                                      </p:cBhvr>
                                      <p:rCtr x="-3995" y="-24149"/>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par>
                          <p:cTn id="29" fill="hold">
                            <p:stCondLst>
                              <p:cond delay="1500"/>
                            </p:stCondLst>
                            <p:childTnLst>
                              <p:par>
                                <p:cTn id="30" presetID="63" presetClass="path" presetSubtype="0" decel="100000" fill="hold" nodeType="afterEffect">
                                  <p:stCondLst>
                                    <p:cond delay="0"/>
                                  </p:stCondLst>
                                  <p:childTnLst>
                                    <p:animMotion origin="layout" path="M 1.7207E-6 -2.42851E-6 L 0.25096 9.75942E-7 " pathEditMode="relative" rAng="0" ptsTypes="AA">
                                      <p:cBhvr>
                                        <p:cTn id="31" dur="1000" fill="hold"/>
                                        <p:tgtEl>
                                          <p:spTgt spid="63"/>
                                        </p:tgtEl>
                                        <p:attrNameLst>
                                          <p:attrName>ppt_x</p:attrName>
                                          <p:attrName>ppt_y</p:attrName>
                                        </p:attrNameLst>
                                      </p:cBhvr>
                                      <p:rCtr x="12561" y="113"/>
                                    </p:animMotion>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xit" presetSubtype="0" fill="hold" nodeType="withEffect">
                                  <p:stCondLst>
                                    <p:cond delay="0"/>
                                  </p:stCondLst>
                                  <p:childTnLst>
                                    <p:animEffect transition="out" filter="fade">
                                      <p:cBhvr>
                                        <p:cTn id="37" dur="500"/>
                                        <p:tgtEl>
                                          <p:spTgt spid="63"/>
                                        </p:tgtEl>
                                      </p:cBhvr>
                                    </p:animEffect>
                                    <p:set>
                                      <p:cBhvr>
                                        <p:cTn id="38"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Kevin </a:t>
            </a:r>
            <a:r>
              <a:rPr lang="en-US" dirty="0" smtClean="0">
                <a:gradFill>
                  <a:gsLst>
                    <a:gs pos="2917">
                      <a:schemeClr val="tx2"/>
                    </a:gs>
                    <a:gs pos="30000">
                      <a:schemeClr val="tx2"/>
                    </a:gs>
                  </a:gsLst>
                  <a:lin ang="5400000" scaled="0"/>
                </a:gradFill>
              </a:rPr>
              <a:t>Kaminski | @</a:t>
            </a:r>
            <a:r>
              <a:rPr lang="en-US" dirty="0" err="1" smtClean="0">
                <a:gradFill>
                  <a:gsLst>
                    <a:gs pos="2917">
                      <a:schemeClr val="tx2"/>
                    </a:gs>
                    <a:gs pos="30000">
                      <a:schemeClr val="tx2"/>
                    </a:gs>
                  </a:gsLst>
                  <a:lin ang="5400000" scaled="0"/>
                </a:gradFill>
              </a:rPr>
              <a:t>kkaminsk</a:t>
            </a:r>
            <a:endParaRPr lang="en-US" dirty="0">
              <a:gradFill>
                <a:gsLst>
                  <a:gs pos="2917">
                    <a:schemeClr val="tx2"/>
                  </a:gs>
                  <a:gs pos="30000">
                    <a:schemeClr val="tx2"/>
                  </a:gs>
                </a:gsLst>
                <a:lin ang="5400000" scaled="0"/>
              </a:gradFill>
            </a:endParaRPr>
          </a:p>
        </p:txBody>
      </p:sp>
      <p:sp>
        <p:nvSpPr>
          <p:cNvPr id="7" name="Content Placeholder 6"/>
          <p:cNvSpPr>
            <a:spLocks noGrp="1"/>
          </p:cNvSpPr>
          <p:nvPr>
            <p:ph idx="10"/>
          </p:nvPr>
        </p:nvSpPr>
        <p:spPr>
          <a:xfrm>
            <a:off x="387848" y="1369074"/>
            <a:ext cx="8954246" cy="4973669"/>
          </a:xfrm>
        </p:spPr>
        <p:txBody>
          <a:bodyPr/>
          <a:lstStyle/>
          <a:p>
            <a:pPr marL="342900" lvl="1" indent="0">
              <a:buNone/>
            </a:pPr>
            <a:r>
              <a:rPr lang="en-US" sz="2800" dirty="0" smtClean="0"/>
              <a:t>Microsoft Windows &amp; Devices for IT </a:t>
            </a:r>
            <a:r>
              <a:rPr lang="en-US" sz="2800" b="1" dirty="0" smtClean="0"/>
              <a:t>MVP</a:t>
            </a:r>
          </a:p>
          <a:p>
            <a:pPr marL="342900" lvl="1" indent="0">
              <a:buNone/>
            </a:pPr>
            <a:r>
              <a:rPr lang="en-US" sz="2800" dirty="0" smtClean="0"/>
              <a:t>VTSP for Microsoft</a:t>
            </a:r>
          </a:p>
          <a:p>
            <a:pPr marL="342900" lvl="1" indent="0">
              <a:buNone/>
            </a:pPr>
            <a:r>
              <a:rPr lang="en-US" sz="2800" dirty="0" smtClean="0"/>
              <a:t>Consultant &amp; </a:t>
            </a:r>
            <a:r>
              <a:rPr lang="en-US" sz="2800" dirty="0" smtClean="0"/>
              <a:t>Trainer</a:t>
            </a:r>
          </a:p>
          <a:p>
            <a:pPr marL="342900" lvl="1" indent="0">
              <a:buNone/>
            </a:pPr>
            <a:endParaRPr lang="en-US" dirty="0" smtClean="0"/>
          </a:p>
          <a:p>
            <a:pPr marL="685800" lvl="1" indent="0">
              <a:buNone/>
            </a:pPr>
            <a:r>
              <a:rPr lang="en-US" dirty="0" smtClean="0"/>
              <a:t>Kkaminsk.blogspot.ca</a:t>
            </a:r>
          </a:p>
          <a:p>
            <a:pPr marL="685800" lvl="1" indent="0">
              <a:buNone/>
            </a:pPr>
            <a:endParaRPr lang="en-US" sz="2800" dirty="0" smtClean="0">
              <a:gradFill>
                <a:gsLst>
                  <a:gs pos="2917">
                    <a:schemeClr val="accent3"/>
                  </a:gs>
                  <a:gs pos="30000">
                    <a:schemeClr val="accent3"/>
                  </a:gs>
                </a:gsLst>
                <a:lin ang="5400000" scaled="0"/>
              </a:gradFill>
            </a:endParaRPr>
          </a:p>
          <a:p>
            <a:pPr marL="685800" lvl="1" indent="0">
              <a:buNone/>
            </a:pPr>
            <a:r>
              <a:rPr lang="en-US" sz="2800" dirty="0" smtClean="0">
                <a:gradFill>
                  <a:gsLst>
                    <a:gs pos="2917">
                      <a:schemeClr val="accent3"/>
                    </a:gs>
                    <a:gs pos="30000">
                      <a:schemeClr val="accent3"/>
                    </a:gs>
                  </a:gsLst>
                  <a:lin ang="5400000" scaled="0"/>
                </a:gradFill>
              </a:rPr>
              <a:t>Certifications</a:t>
            </a:r>
            <a:endParaRPr lang="en-US" sz="2800" dirty="0">
              <a:gradFill>
                <a:gsLst>
                  <a:gs pos="2917">
                    <a:schemeClr val="accent3"/>
                  </a:gs>
                  <a:gs pos="30000">
                    <a:schemeClr val="accent3"/>
                  </a:gs>
                </a:gsLst>
                <a:lin ang="5400000" scaled="0"/>
              </a:gradFill>
            </a:endParaRPr>
          </a:p>
          <a:p>
            <a:pPr marL="685800" lvl="2" indent="0">
              <a:buNone/>
            </a:pPr>
            <a:r>
              <a:rPr lang="en-US" dirty="0">
                <a:gradFill>
                  <a:gsLst>
                    <a:gs pos="2917">
                      <a:schemeClr val="tx1"/>
                    </a:gs>
                    <a:gs pos="30000">
                      <a:schemeClr val="tx1"/>
                    </a:gs>
                  </a:gsLst>
                  <a:lin ang="5400000" scaled="0"/>
                </a:gradFill>
              </a:rPr>
              <a:t>MCP</a:t>
            </a:r>
          </a:p>
          <a:p>
            <a:pPr marL="685800" lvl="2" indent="0">
              <a:buNone/>
            </a:pPr>
            <a:r>
              <a:rPr lang="en-US" dirty="0">
                <a:gradFill>
                  <a:gsLst>
                    <a:gs pos="2917">
                      <a:schemeClr val="tx1"/>
                    </a:gs>
                    <a:gs pos="30000">
                      <a:schemeClr val="tx1"/>
                    </a:gs>
                  </a:gsLst>
                  <a:lin ang="5400000" scaled="0"/>
                </a:gradFill>
              </a:rPr>
              <a:t>MCTS</a:t>
            </a:r>
          </a:p>
          <a:p>
            <a:pPr marL="685800" lvl="2" indent="0">
              <a:buNone/>
            </a:pPr>
            <a:r>
              <a:rPr lang="en-US" dirty="0" smtClean="0">
                <a:gradFill>
                  <a:gsLst>
                    <a:gs pos="2917">
                      <a:schemeClr val="tx1"/>
                    </a:gs>
                    <a:gs pos="30000">
                      <a:schemeClr val="tx1"/>
                    </a:gs>
                  </a:gsLst>
                  <a:lin ang="5400000" scaled="0"/>
                </a:gradFill>
              </a:rPr>
              <a:t>ITIL </a:t>
            </a:r>
            <a:r>
              <a:rPr lang="en-US" dirty="0" smtClean="0">
                <a:gradFill>
                  <a:gsLst>
                    <a:gs pos="2917">
                      <a:schemeClr val="tx1"/>
                    </a:gs>
                    <a:gs pos="30000">
                      <a:schemeClr val="tx1"/>
                    </a:gs>
                  </a:gsLst>
                  <a:lin ang="5400000" scaled="0"/>
                </a:gradFill>
              </a:rPr>
              <a:t>v3</a:t>
            </a:r>
          </a:p>
          <a:p>
            <a:pPr marL="685800" lvl="2" indent="0">
              <a:buNone/>
            </a:pPr>
            <a:r>
              <a:rPr lang="en-US" dirty="0" err="1" smtClean="0">
                <a:gradFill>
                  <a:gsLst>
                    <a:gs pos="2917">
                      <a:schemeClr val="tx1"/>
                    </a:gs>
                    <a:gs pos="30000">
                      <a:schemeClr val="tx1"/>
                    </a:gs>
                  </a:gsLst>
                  <a:lin ang="5400000" scaled="0"/>
                </a:gradFill>
              </a:rPr>
              <a:t>Unidesk</a:t>
            </a:r>
            <a:r>
              <a:rPr lang="en-US" dirty="0" smtClean="0">
                <a:gradFill>
                  <a:gsLst>
                    <a:gs pos="2917">
                      <a:schemeClr val="tx1"/>
                    </a:gs>
                    <a:gs pos="30000">
                      <a:schemeClr val="tx1"/>
                    </a:gs>
                  </a:gsLst>
                  <a:lin ang="5400000" scaled="0"/>
                </a:gradFill>
              </a:rPr>
              <a:t> Certified Professional</a:t>
            </a:r>
          </a:p>
          <a:p>
            <a:pPr marL="685800" lvl="2" indent="0">
              <a:buNone/>
            </a:pPr>
            <a:r>
              <a:rPr lang="en-US" dirty="0" smtClean="0">
                <a:gradFill>
                  <a:gsLst>
                    <a:gs pos="2917">
                      <a:schemeClr val="tx1"/>
                    </a:gs>
                    <a:gs pos="30000">
                      <a:schemeClr val="tx1"/>
                    </a:gs>
                  </a:gsLst>
                  <a:lin ang="5400000" scaled="0"/>
                </a:gradFill>
              </a:rPr>
              <a:t>Certified Windows Installer Repackaging </a:t>
            </a:r>
            <a:r>
              <a:rPr lang="en-US" dirty="0" smtClean="0">
                <a:gradFill>
                  <a:gsLst>
                    <a:gs pos="2917">
                      <a:schemeClr val="tx1"/>
                    </a:gs>
                    <a:gs pos="30000">
                      <a:schemeClr val="tx1"/>
                    </a:gs>
                  </a:gsLst>
                  <a:lin ang="5400000" scaled="0"/>
                </a:gradFill>
              </a:rPr>
              <a:t>Specialist</a:t>
            </a:r>
            <a:endParaRPr lang="en-US"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99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1339078" y="5293456"/>
            <a:ext cx="1939544" cy="1118733"/>
            <a:chOff x="511109" y="5814543"/>
            <a:chExt cx="1041729" cy="600871"/>
          </a:xfrm>
        </p:grpSpPr>
        <p:sp>
          <p:nvSpPr>
            <p:cNvPr id="85"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86"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8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cxnSp>
        <p:nvCxnSpPr>
          <p:cNvPr id="11" name="Straight Connector 10"/>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6"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7" name="Rounded Rectangle 6"/>
          <p:cNvSpPr/>
          <p:nvPr/>
        </p:nvSpPr>
        <p:spPr bwMode="auto">
          <a:xfrm>
            <a:off x="5038668" y="1599422"/>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1"/>
                </a:gradFill>
              </a:rPr>
              <a:t>Release Management</a:t>
            </a:r>
            <a:endParaRPr lang="en-US" dirty="0">
              <a:gradFill>
                <a:gsLst>
                  <a:gs pos="0">
                    <a:schemeClr val="tx2"/>
                  </a:gs>
                  <a:gs pos="100000">
                    <a:schemeClr val="tx2"/>
                  </a:gs>
                </a:gsLst>
                <a:lin ang="5400000" scaled="1"/>
              </a:gradFill>
            </a:endParaRPr>
          </a:p>
        </p:txBody>
      </p:sp>
      <p:sp>
        <p:nvSpPr>
          <p:cNvPr id="37" name="TextBox 36"/>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Accelerate Delivery</a:t>
            </a:r>
          </a:p>
        </p:txBody>
      </p:sp>
      <p:sp>
        <p:nvSpPr>
          <p:cNvPr id="38" name="TextBox 37"/>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a:t>
            </a:r>
            <a:r>
              <a:rPr lang="en-US" sz="2400" dirty="0" smtClean="0">
                <a:gradFill>
                  <a:gsLst>
                    <a:gs pos="2917">
                      <a:schemeClr val="tx1"/>
                    </a:gs>
                    <a:gs pos="30000">
                      <a:schemeClr val="tx1"/>
                    </a:gs>
                  </a:gsLst>
                  <a:lin ang="5400000" scaled="0"/>
                </a:gradFill>
                <a:latin typeface="Segoe UI Light"/>
              </a:rPr>
              <a:t>Frequency</a:t>
            </a:r>
            <a:endParaRPr lang="en-US" sz="2400" dirty="0">
              <a:gradFill>
                <a:gsLst>
                  <a:gs pos="2917">
                    <a:schemeClr val="tx1"/>
                  </a:gs>
                  <a:gs pos="30000">
                    <a:schemeClr val="tx1"/>
                  </a:gs>
                </a:gsLst>
                <a:lin ang="5400000" scaled="0"/>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66" name="CODE1"/>
          <p:cNvGrpSpPr/>
          <p:nvPr/>
        </p:nvGrpSpPr>
        <p:grpSpPr>
          <a:xfrm>
            <a:off x="2086805" y="5544790"/>
            <a:ext cx="538129" cy="560885"/>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79" name="Rounded Rectangle 78"/>
          <p:cNvSpPr/>
          <p:nvPr/>
        </p:nvSpPr>
        <p:spPr bwMode="auto">
          <a:xfrm>
            <a:off x="5038668" y="3313575"/>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80" name="Rounded Rectangle 79"/>
          <p:cNvSpPr/>
          <p:nvPr/>
        </p:nvSpPr>
        <p:spPr bwMode="auto">
          <a:xfrm>
            <a:off x="5038668" y="502772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122" name="APP 1"/>
          <p:cNvSpPr>
            <a:spLocks noEditPoints="1"/>
          </p:cNvSpPr>
          <p:nvPr/>
        </p:nvSpPr>
        <p:spPr bwMode="auto">
          <a:xfrm>
            <a:off x="6352796" y="2165911"/>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123" name="APP 2"/>
          <p:cNvSpPr>
            <a:spLocks noEditPoints="1"/>
          </p:cNvSpPr>
          <p:nvPr/>
        </p:nvSpPr>
        <p:spPr bwMode="auto">
          <a:xfrm>
            <a:off x="6352796" y="3871853"/>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124" name="APP 3"/>
          <p:cNvSpPr>
            <a:spLocks noEditPoints="1"/>
          </p:cNvSpPr>
          <p:nvPr/>
        </p:nvSpPr>
        <p:spPr bwMode="auto">
          <a:xfrm>
            <a:off x="6352796" y="5593065"/>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grpSp>
        <p:nvGrpSpPr>
          <p:cNvPr id="137" name="CODE 2" descr="Down:  CODE 2"/>
          <p:cNvGrpSpPr/>
          <p:nvPr/>
        </p:nvGrpSpPr>
        <p:grpSpPr>
          <a:xfrm>
            <a:off x="5445462" y="2270671"/>
            <a:ext cx="538129" cy="560885"/>
            <a:chOff x="2328300" y="3506767"/>
            <a:chExt cx="551703" cy="575034"/>
          </a:xfrm>
        </p:grpSpPr>
        <p:sp>
          <p:nvSpPr>
            <p:cNvPr id="13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39" name="Group 138"/>
            <p:cNvGrpSpPr/>
            <p:nvPr/>
          </p:nvGrpSpPr>
          <p:grpSpPr>
            <a:xfrm>
              <a:off x="2328300" y="3506767"/>
              <a:ext cx="551703" cy="575034"/>
              <a:chOff x="3937001" y="4448175"/>
              <a:chExt cx="638175" cy="665163"/>
            </a:xfrm>
          </p:grpSpPr>
          <p:grpSp>
            <p:nvGrpSpPr>
              <p:cNvPr id="140" name="Group 10"/>
              <p:cNvGrpSpPr>
                <a:grpSpLocks noChangeAspect="1"/>
              </p:cNvGrpSpPr>
              <p:nvPr/>
            </p:nvGrpSpPr>
            <p:grpSpPr bwMode="auto">
              <a:xfrm>
                <a:off x="3937001" y="4448175"/>
                <a:ext cx="638175" cy="665163"/>
                <a:chOff x="2480" y="2802"/>
                <a:chExt cx="402" cy="419"/>
              </a:xfrm>
            </p:grpSpPr>
            <p:sp>
              <p:nvSpPr>
                <p:cNvPr id="14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41" name="Group 140"/>
              <p:cNvGrpSpPr/>
              <p:nvPr/>
            </p:nvGrpSpPr>
            <p:grpSpPr>
              <a:xfrm>
                <a:off x="4120302" y="4618868"/>
                <a:ext cx="293550" cy="349134"/>
                <a:chOff x="4662074" y="4335997"/>
                <a:chExt cx="234105" cy="278433"/>
              </a:xfrm>
            </p:grpSpPr>
            <p:sp>
              <p:nvSpPr>
                <p:cNvPr id="14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147" name="CODE 2" descr="Down:  CODE 2"/>
          <p:cNvGrpSpPr/>
          <p:nvPr/>
        </p:nvGrpSpPr>
        <p:grpSpPr>
          <a:xfrm>
            <a:off x="5445462" y="4018037"/>
            <a:ext cx="538129" cy="560885"/>
            <a:chOff x="2328300" y="3506767"/>
            <a:chExt cx="551703" cy="575034"/>
          </a:xfrm>
        </p:grpSpPr>
        <p:sp>
          <p:nvSpPr>
            <p:cNvPr id="14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49" name="Group 148"/>
            <p:cNvGrpSpPr/>
            <p:nvPr/>
          </p:nvGrpSpPr>
          <p:grpSpPr>
            <a:xfrm>
              <a:off x="2328300" y="3506767"/>
              <a:ext cx="551703" cy="575034"/>
              <a:chOff x="3937001" y="4448175"/>
              <a:chExt cx="638175" cy="665163"/>
            </a:xfrm>
          </p:grpSpPr>
          <p:grpSp>
            <p:nvGrpSpPr>
              <p:cNvPr id="150" name="Group 10"/>
              <p:cNvGrpSpPr>
                <a:grpSpLocks noChangeAspect="1"/>
              </p:cNvGrpSpPr>
              <p:nvPr/>
            </p:nvGrpSpPr>
            <p:grpSpPr bwMode="auto">
              <a:xfrm>
                <a:off x="3937001" y="4448175"/>
                <a:ext cx="638175" cy="665163"/>
                <a:chOff x="2480" y="2802"/>
                <a:chExt cx="402" cy="419"/>
              </a:xfrm>
            </p:grpSpPr>
            <p:sp>
              <p:nvSpPr>
                <p:cNvPr id="15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51" name="Group 150"/>
              <p:cNvGrpSpPr/>
              <p:nvPr/>
            </p:nvGrpSpPr>
            <p:grpSpPr>
              <a:xfrm>
                <a:off x="4120302" y="4618868"/>
                <a:ext cx="293550" cy="349134"/>
                <a:chOff x="4662074" y="4335997"/>
                <a:chExt cx="234105" cy="278433"/>
              </a:xfrm>
            </p:grpSpPr>
            <p:sp>
              <p:nvSpPr>
                <p:cNvPr id="15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127" name="CODE 2" descr="Down:  Group 65"/>
          <p:cNvGrpSpPr/>
          <p:nvPr/>
        </p:nvGrpSpPr>
        <p:grpSpPr>
          <a:xfrm>
            <a:off x="1636504" y="2280180"/>
            <a:ext cx="538129" cy="560885"/>
            <a:chOff x="2328300" y="3506767"/>
            <a:chExt cx="551703" cy="575034"/>
          </a:xfrm>
        </p:grpSpPr>
        <p:sp>
          <p:nvSpPr>
            <p:cNvPr id="12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29" name="Group 128"/>
            <p:cNvGrpSpPr/>
            <p:nvPr/>
          </p:nvGrpSpPr>
          <p:grpSpPr>
            <a:xfrm>
              <a:off x="2328300" y="3506767"/>
              <a:ext cx="551703" cy="575034"/>
              <a:chOff x="3937001" y="4448175"/>
              <a:chExt cx="638175" cy="665163"/>
            </a:xfrm>
          </p:grpSpPr>
          <p:grpSp>
            <p:nvGrpSpPr>
              <p:cNvPr id="130" name="Group 10"/>
              <p:cNvGrpSpPr>
                <a:grpSpLocks noChangeAspect="1"/>
              </p:cNvGrpSpPr>
              <p:nvPr/>
            </p:nvGrpSpPr>
            <p:grpSpPr bwMode="auto">
              <a:xfrm>
                <a:off x="3937001" y="4448175"/>
                <a:ext cx="638175" cy="665163"/>
                <a:chOff x="2480" y="2802"/>
                <a:chExt cx="402" cy="419"/>
              </a:xfrm>
            </p:grpSpPr>
            <p:sp>
              <p:nvSpPr>
                <p:cNvPr id="13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31" name="Group 130"/>
              <p:cNvGrpSpPr/>
              <p:nvPr/>
            </p:nvGrpSpPr>
            <p:grpSpPr>
              <a:xfrm>
                <a:off x="4120302" y="4618868"/>
                <a:ext cx="293550" cy="349134"/>
                <a:chOff x="4662074" y="4335997"/>
                <a:chExt cx="234105" cy="278433"/>
              </a:xfrm>
            </p:grpSpPr>
            <p:sp>
              <p:nvSpPr>
                <p:cNvPr id="1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76" name="AutoShape 3"/>
          <p:cNvSpPr>
            <a:spLocks noChangeAspect="1" noChangeArrowheads="1" noTextEdit="1"/>
          </p:cNvSpPr>
          <p:nvPr/>
        </p:nvSpPr>
        <p:spPr bwMode="auto">
          <a:xfrm>
            <a:off x="1545039" y="309880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nvGrpSpPr>
          <p:cNvPr id="81" name="Group 80"/>
          <p:cNvGrpSpPr/>
          <p:nvPr/>
        </p:nvGrpSpPr>
        <p:grpSpPr>
          <a:xfrm>
            <a:off x="3950044" y="1534326"/>
            <a:ext cx="359269" cy="427298"/>
            <a:chOff x="4662074" y="4335997"/>
            <a:chExt cx="234105" cy="278433"/>
          </a:xfrm>
        </p:grpSpPr>
        <p:sp>
          <p:nvSpPr>
            <p:cNvPr id="8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8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88" name="TextBox 8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89" name="TextBox 88"/>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65530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66"/>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127"/>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127"/>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127"/>
                                        </p:tgtEl>
                                        <p:attrNameLst>
                                          <p:attrName>ppt_x</p:attrName>
                                          <p:attrName>ppt_y</p:attrName>
                                        </p:attrNameLst>
                                      </p:cBhvr>
                                      <p:rCtr x="13" y="12120"/>
                                    </p:animMotion>
                                  </p:childTnLst>
                                </p:cTn>
                              </p:par>
                            </p:childTnLst>
                          </p:cTn>
                        </p:par>
                        <p:par>
                          <p:cTn id="30" fill="hold">
                            <p:stCondLst>
                              <p:cond delay="4600"/>
                            </p:stCondLst>
                            <p:childTnLst>
                              <p:par>
                                <p:cTn id="31" presetID="10" presetClass="entr" presetSubtype="0" fill="hold" grpId="0" nodeType="after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Continuous Deployment and </a:t>
            </a:r>
            <a:r>
              <a:rPr lang="en-US" dirty="0" smtClean="0"/>
              <a:t/>
            </a:r>
            <a:br>
              <a:rPr lang="en-US" dirty="0" smtClean="0"/>
            </a:br>
            <a:r>
              <a:rPr lang="en-US" dirty="0" smtClean="0"/>
              <a:t>Release </a:t>
            </a:r>
            <a:r>
              <a:rPr lang="en-US" dirty="0"/>
              <a:t>Management with </a:t>
            </a:r>
            <a:br>
              <a:rPr lang="en-US" dirty="0"/>
            </a:br>
            <a:r>
              <a:rPr lang="en-US" dirty="0"/>
              <a:t>Visual Studio Online</a:t>
            </a:r>
          </a:p>
        </p:txBody>
      </p:sp>
    </p:spTree>
    <p:extLst>
      <p:ext uri="{BB962C8B-B14F-4D97-AF65-F5344CB8AC3E}">
        <p14:creationId xmlns:p14="http://schemas.microsoft.com/office/powerpoint/2010/main" val="700851998"/>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282267" y="1599152"/>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Infrastructure as </a:t>
            </a:r>
            <a:r>
              <a:rPr lang="en-US" dirty="0">
                <a:gradFill>
                  <a:gsLst>
                    <a:gs pos="2917">
                      <a:schemeClr val="tx2"/>
                    </a:gs>
                    <a:gs pos="30000">
                      <a:schemeClr val="tx2"/>
                    </a:gs>
                  </a:gsLst>
                  <a:lin ang="5400000" scaled="0"/>
                </a:gradFill>
              </a:rPr>
              <a:t>Code</a:t>
            </a:r>
          </a:p>
        </p:txBody>
      </p:sp>
      <p:sp>
        <p:nvSpPr>
          <p:cNvPr id="37" name="TextBox 36"/>
          <p:cNvSpPr txBox="1"/>
          <p:nvPr/>
        </p:nvSpPr>
        <p:spPr>
          <a:xfrm>
            <a:off x="7898425" y="1877510"/>
            <a:ext cx="3447758"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Optimized Resources</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Accelerate Delivery</a:t>
            </a:r>
          </a:p>
        </p:txBody>
      </p:sp>
      <p:sp>
        <p:nvSpPr>
          <p:cNvPr id="38" name="TextBox 37"/>
          <p:cNvSpPr txBox="1"/>
          <p:nvPr/>
        </p:nvSpPr>
        <p:spPr>
          <a:xfrm>
            <a:off x="7898425" y="3887107"/>
            <a:ext cx="2943943"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Deployment Rate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MTTR</a:t>
            </a:r>
          </a:p>
        </p:txBody>
      </p:sp>
      <p:sp>
        <p:nvSpPr>
          <p:cNvPr id="25"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39" name="Group 38"/>
          <p:cNvGrpSpPr/>
          <p:nvPr/>
        </p:nvGrpSpPr>
        <p:grpSpPr>
          <a:xfrm>
            <a:off x="1325754" y="5293710"/>
            <a:ext cx="1939818" cy="1118892"/>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2"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3" name="CODE" hidden="1"/>
          <p:cNvGrpSpPr/>
          <p:nvPr/>
        </p:nvGrpSpPr>
        <p:grpSpPr>
          <a:xfrm>
            <a:off x="1520799" y="2686512"/>
            <a:ext cx="830109" cy="1228729"/>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76" name="TextBox 75"/>
            <p:cNvSpPr txBox="1"/>
            <p:nvPr/>
          </p:nvSpPr>
          <p:spPr>
            <a:xfrm>
              <a:off x="1418248" y="2499327"/>
              <a:ext cx="830227" cy="489365"/>
            </a:xfrm>
            <a:prstGeom prst="rect">
              <a:avLst/>
            </a:prstGeom>
            <a:noFill/>
          </p:spPr>
          <p:txBody>
            <a:bodyPr wrap="none" lIns="182854" tIns="146283" rIns="182854" bIns="146283" rtlCol="0">
              <a:spAutoFit/>
            </a:bodyPr>
            <a:lstStyle/>
            <a:p>
              <a:pPr defTabSz="932563">
                <a:lnSpc>
                  <a:spcPct val="90000"/>
                </a:lnSpc>
                <a:spcAft>
                  <a:spcPts val="600"/>
                </a:spcAft>
              </a:pPr>
              <a:r>
                <a:rPr lang="en-US" sz="1399" dirty="0">
                  <a:gradFill>
                    <a:gsLst>
                      <a:gs pos="2917">
                        <a:srgbClr val="FFFFFF"/>
                      </a:gs>
                      <a:gs pos="30000">
                        <a:srgbClr val="FFFFFF"/>
                      </a:gs>
                    </a:gsLst>
                    <a:lin ang="5400000" scaled="0"/>
                  </a:gradFill>
                </a:rPr>
                <a:t>CODE</a:t>
              </a:r>
            </a:p>
          </p:txBody>
        </p:sp>
      </p:grpSp>
      <p:sp>
        <p:nvSpPr>
          <p:cNvPr id="79" name="Rounded Rectangle 78"/>
          <p:cNvSpPr/>
          <p:nvPr/>
        </p:nvSpPr>
        <p:spPr bwMode="auto">
          <a:xfrm>
            <a:off x="5282267" y="3313548"/>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STAGE</a:t>
            </a:r>
          </a:p>
        </p:txBody>
      </p:sp>
      <p:sp>
        <p:nvSpPr>
          <p:cNvPr id="80" name="Rounded Rectangle 79"/>
          <p:cNvSpPr/>
          <p:nvPr/>
        </p:nvSpPr>
        <p:spPr bwMode="auto">
          <a:xfrm>
            <a:off x="5282267" y="5027943"/>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11" name="Straight Connector 10"/>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260" y="3098092"/>
            <a:ext cx="781048" cy="814079"/>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02" name="CODE 2"/>
          <p:cNvGrpSpPr/>
          <p:nvPr/>
        </p:nvGrpSpPr>
        <p:grpSpPr>
          <a:xfrm>
            <a:off x="1548260" y="3098092"/>
            <a:ext cx="781048" cy="814079"/>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12" name="CODE 3"/>
          <p:cNvGrpSpPr/>
          <p:nvPr/>
        </p:nvGrpSpPr>
        <p:grpSpPr>
          <a:xfrm>
            <a:off x="1542108" y="3098092"/>
            <a:ext cx="781048" cy="81407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122"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123"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124"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65"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84"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8" name="TextBox 77"/>
          <p:cNvSpPr txBox="1"/>
          <p:nvPr/>
        </p:nvSpPr>
        <p:spPr>
          <a:xfrm>
            <a:off x="3248426" y="50233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rgbClr val="FFFFFF"/>
                    </a:gs>
                    <a:gs pos="30000">
                      <a:srgbClr val="FFFFFF"/>
                    </a:gs>
                  </a:gsLst>
                  <a:lin ang="5400000" scaled="0"/>
                </a:gradFill>
              </a:rPr>
              <a:t>OPS</a:t>
            </a:r>
          </a:p>
        </p:txBody>
      </p:sp>
      <p:grpSp>
        <p:nvGrpSpPr>
          <p:cNvPr id="132" name="CODE 3"/>
          <p:cNvGrpSpPr/>
          <p:nvPr/>
        </p:nvGrpSpPr>
        <p:grpSpPr>
          <a:xfrm>
            <a:off x="1548261" y="3086960"/>
            <a:ext cx="781048" cy="814079"/>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455" y="4412175"/>
            <a:ext cx="1094542" cy="2151343"/>
          </a:xfrm>
          <a:prstGeom prst="rect">
            <a:avLst/>
          </a:prstGeom>
        </p:spPr>
      </p:pic>
      <p:sp>
        <p:nvSpPr>
          <p:cNvPr id="125" name="TextBox 124"/>
          <p:cNvSpPr txBox="1"/>
          <p:nvPr/>
        </p:nvSpPr>
        <p:spPr>
          <a:xfrm>
            <a:off x="3400826" y="51757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
        <p:nvSpPr>
          <p:cNvPr id="126"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pic>
        <p:nvPicPr>
          <p:cNvPr id="127" name="Picture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sp>
        <p:nvSpPr>
          <p:cNvPr id="128" name="TextBox 12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Tree>
    <p:extLst>
      <p:ext uri="{BB962C8B-B14F-4D97-AF65-F5344CB8AC3E}">
        <p14:creationId xmlns:p14="http://schemas.microsoft.com/office/powerpoint/2010/main" val="36993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par>
                          <p:cTn id="12" fill="hold">
                            <p:stCondLst>
                              <p:cond delay="205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childTnLst>
                          </p:cTn>
                        </p:par>
                        <p:par>
                          <p:cTn id="24" fill="hold">
                            <p:stCondLst>
                              <p:cond delay="0"/>
                            </p:stCondLst>
                            <p:childTnLst>
                              <p:par>
                                <p:cTn id="25" presetID="42" presetClass="path" presetSubtype="0" decel="100000" fill="hold" nodeType="afterEffect">
                                  <p:stCondLst>
                                    <p:cond delay="0"/>
                                  </p:stCondLst>
                                  <p:childTnLst>
                                    <p:animMotion origin="layout" path="M 1.51902E-6 -4.81616E-6 L 0.35627 -0.13073 " pathEditMode="relative" rAng="0" ptsTypes="AA">
                                      <p:cBhvr>
                                        <p:cTn id="26" dur="2000" fill="hold"/>
                                        <p:tgtEl>
                                          <p:spTgt spid="112"/>
                                        </p:tgtEl>
                                        <p:attrNameLst>
                                          <p:attrName>ppt_x</p:attrName>
                                          <p:attrName>ppt_y</p:attrName>
                                        </p:attrNameLst>
                                      </p:cBhvr>
                                      <p:rCtr x="17807" y="-6537"/>
                                    </p:animMotion>
                                  </p:childTnLst>
                                </p:cTn>
                              </p:par>
                              <p:par>
                                <p:cTn id="27" presetID="42" presetClass="path" presetSubtype="0" decel="100000" fill="hold" nodeType="withEffect">
                                  <p:stCondLst>
                                    <p:cond delay="0"/>
                                  </p:stCondLst>
                                  <p:childTnLst>
                                    <p:animMotion origin="layout" path="M 9.24177E-7 -4.81616E-6 L 0.35576 0.11371 " pathEditMode="relative" rAng="0" ptsTypes="AA">
                                      <p:cBhvr>
                                        <p:cTn id="28" dur="2000" fill="hold"/>
                                        <p:tgtEl>
                                          <p:spTgt spid="102"/>
                                        </p:tgtEl>
                                        <p:attrNameLst>
                                          <p:attrName>ppt_x</p:attrName>
                                          <p:attrName>ppt_y</p:attrName>
                                        </p:attrNameLst>
                                      </p:cBhvr>
                                      <p:rCtr x="17781" y="5674"/>
                                    </p:animMotion>
                                  </p:childTnLst>
                                </p:cTn>
                              </p:par>
                              <p:par>
                                <p:cTn id="29" presetID="42" presetClass="path" presetSubtype="0" decel="100000" fill="hold" nodeType="withEffect">
                                  <p:stCondLst>
                                    <p:cond delay="0"/>
                                  </p:stCondLst>
                                  <p:childTnLst>
                                    <p:animMotion origin="layout" path="M 9.24177E-7 -4.81616E-6 L 0.35678 0.36065 " pathEditMode="relative" rAng="0" ptsTypes="AA">
                                      <p:cBhvr>
                                        <p:cTn id="30" dur="2000" fill="hold"/>
                                        <p:tgtEl>
                                          <p:spTgt spid="91"/>
                                        </p:tgtEl>
                                        <p:attrNameLst>
                                          <p:attrName>ppt_x</p:attrName>
                                          <p:attrName>ppt_y</p:attrName>
                                        </p:attrNameLst>
                                      </p:cBhvr>
                                      <p:rCtr x="17833" y="18021"/>
                                    </p:animMotion>
                                  </p:childTnLst>
                                </p:cTn>
                              </p:par>
                            </p:childTnLst>
                          </p:cTn>
                        </p:par>
                        <p:par>
                          <p:cTn id="31" fill="hold">
                            <p:stCondLst>
                              <p:cond delay="2000"/>
                            </p:stCondLst>
                            <p:childTnLst>
                              <p:par>
                                <p:cTn id="32" presetID="10" presetClass="exit" presetSubtype="0" fill="hold" nodeType="afterEffect">
                                  <p:stCondLst>
                                    <p:cond delay="500"/>
                                  </p:stCondLst>
                                  <p:childTnLst>
                                    <p:animEffect transition="out" filter="fade">
                                      <p:cBhvr>
                                        <p:cTn id="33" dur="650"/>
                                        <p:tgtEl>
                                          <p:spTgt spid="112"/>
                                        </p:tgtEl>
                                      </p:cBhvr>
                                    </p:animEffect>
                                    <p:set>
                                      <p:cBhvr>
                                        <p:cTn id="34" dur="1" fill="hold">
                                          <p:stCondLst>
                                            <p:cond delay="649"/>
                                          </p:stCondLst>
                                        </p:cTn>
                                        <p:tgtEl>
                                          <p:spTgt spid="112"/>
                                        </p:tgtEl>
                                        <p:attrNameLst>
                                          <p:attrName>style.visibility</p:attrName>
                                        </p:attrNameLst>
                                      </p:cBhvr>
                                      <p:to>
                                        <p:strVal val="hidden"/>
                                      </p:to>
                                    </p:set>
                                  </p:childTnLst>
                                </p:cTn>
                              </p:par>
                            </p:childTnLst>
                          </p:cTn>
                        </p:par>
                        <p:par>
                          <p:cTn id="35" fill="hold">
                            <p:stCondLst>
                              <p:cond delay="3150"/>
                            </p:stCondLst>
                            <p:childTnLst>
                              <p:par>
                                <p:cTn id="36" presetID="10" presetClass="entr" presetSubtype="0" fill="hold" grpId="0"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650"/>
                                        <p:tgtEl>
                                          <p:spTgt spid="122"/>
                                        </p:tgtEl>
                                      </p:cBhvr>
                                    </p:animEffect>
                                  </p:childTnLst>
                                </p:cTn>
                              </p:par>
                            </p:childTnLst>
                          </p:cTn>
                        </p:par>
                        <p:par>
                          <p:cTn id="39" fill="hold">
                            <p:stCondLst>
                              <p:cond delay="3800"/>
                            </p:stCondLst>
                            <p:childTnLst>
                              <p:par>
                                <p:cTn id="40" presetID="10" presetClass="exit" presetSubtype="0" fill="hold" nodeType="afterEffect">
                                  <p:stCondLst>
                                    <p:cond delay="300"/>
                                  </p:stCondLst>
                                  <p:childTnLst>
                                    <p:animEffect transition="out" filter="fade">
                                      <p:cBhvr>
                                        <p:cTn id="41" dur="650"/>
                                        <p:tgtEl>
                                          <p:spTgt spid="102"/>
                                        </p:tgtEl>
                                      </p:cBhvr>
                                    </p:animEffect>
                                    <p:set>
                                      <p:cBhvr>
                                        <p:cTn id="42" dur="1" fill="hold">
                                          <p:stCondLst>
                                            <p:cond delay="649"/>
                                          </p:stCondLst>
                                        </p:cTn>
                                        <p:tgtEl>
                                          <p:spTgt spid="102"/>
                                        </p:tgtEl>
                                        <p:attrNameLst>
                                          <p:attrName>style.visibility</p:attrName>
                                        </p:attrNameLst>
                                      </p:cBhvr>
                                      <p:to>
                                        <p:strVal val="hidden"/>
                                      </p:to>
                                    </p:se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650"/>
                                        <p:tgtEl>
                                          <p:spTgt spid="123"/>
                                        </p:tgtEl>
                                      </p:cBhvr>
                                    </p:animEffect>
                                  </p:childTnLst>
                                </p:cTn>
                              </p:par>
                            </p:childTnLst>
                          </p:cTn>
                        </p:par>
                        <p:par>
                          <p:cTn id="47" fill="hold">
                            <p:stCondLst>
                              <p:cond delay="5400"/>
                            </p:stCondLst>
                            <p:childTnLst>
                              <p:par>
                                <p:cTn id="48" presetID="10" presetClass="exit" presetSubtype="0" fill="hold" nodeType="afterEffect">
                                  <p:stCondLst>
                                    <p:cond delay="300"/>
                                  </p:stCondLst>
                                  <p:childTnLst>
                                    <p:animEffect transition="out" filter="fade">
                                      <p:cBhvr>
                                        <p:cTn id="49" dur="650"/>
                                        <p:tgtEl>
                                          <p:spTgt spid="91"/>
                                        </p:tgtEl>
                                      </p:cBhvr>
                                    </p:animEffect>
                                    <p:set>
                                      <p:cBhvr>
                                        <p:cTn id="50" dur="1" fill="hold">
                                          <p:stCondLst>
                                            <p:cond delay="649"/>
                                          </p:stCondLst>
                                        </p:cTn>
                                        <p:tgtEl>
                                          <p:spTgt spid="91"/>
                                        </p:tgtEl>
                                        <p:attrNameLst>
                                          <p:attrName>style.visibility</p:attrName>
                                        </p:attrNameLst>
                                      </p:cBhvr>
                                      <p:to>
                                        <p:strVal val="hidden"/>
                                      </p:to>
                                    </p:set>
                                  </p:childTnLst>
                                </p:cTn>
                              </p:par>
                            </p:childTnLst>
                          </p:cTn>
                        </p:par>
                        <p:par>
                          <p:cTn id="51" fill="hold">
                            <p:stCondLst>
                              <p:cond delay="6350"/>
                            </p:stCondLst>
                            <p:childTnLst>
                              <p:par>
                                <p:cTn id="52" presetID="10" presetClass="entr" presetSubtype="0"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650"/>
                                        <p:tgtEl>
                                          <p:spTgt spid="124"/>
                                        </p:tgtEl>
                                      </p:cBhvr>
                                    </p:animEffect>
                                  </p:childTnLst>
                                </p:cTn>
                              </p:par>
                            </p:childTnLst>
                          </p:cTn>
                        </p:par>
                        <p:par>
                          <p:cTn id="55" fill="hold">
                            <p:stCondLst>
                              <p:cond delay="7000"/>
                            </p:stCondLst>
                            <p:childTnLst>
                              <p:par>
                                <p:cTn id="56" presetID="10" presetClass="entr" presetSubtype="0" fill="hold" grpId="0" nodeType="afterEffect">
                                  <p:stCondLst>
                                    <p:cond delay="5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62941" y="1676767"/>
            <a:ext cx="2517614" cy="4360719"/>
            <a:chOff x="6218237" y="1676507"/>
            <a:chExt cx="2704427" cy="4361338"/>
          </a:xfrm>
        </p:grpSpPr>
        <p:sp>
          <p:nvSpPr>
            <p:cNvPr id="9" name="Rectangle 8"/>
            <p:cNvSpPr/>
            <p:nvPr/>
          </p:nvSpPr>
          <p:spPr bwMode="auto">
            <a:xfrm>
              <a:off x="6218237" y="2579805"/>
              <a:ext cx="2704427"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Startup tasks</a:t>
              </a:r>
            </a:p>
            <a:p>
              <a:pPr>
                <a:spcAft>
                  <a:spcPts val="1000"/>
                </a:spcAft>
              </a:pPr>
              <a:r>
                <a:rPr lang="en-US" sz="1599" dirty="0">
                  <a:gradFill>
                    <a:gsLst>
                      <a:gs pos="0">
                        <a:schemeClr val="tx1"/>
                      </a:gs>
                      <a:gs pos="100000">
                        <a:schemeClr val="tx1"/>
                      </a:gs>
                    </a:gsLst>
                  </a:gradFill>
                </a:rPr>
                <a:t>More complex workloads</a:t>
              </a:r>
            </a:p>
            <a:p>
              <a:pPr>
                <a:spcAft>
                  <a:spcPts val="1000"/>
                </a:spcAft>
              </a:pPr>
              <a:r>
                <a:rPr lang="en-US" sz="1599" dirty="0">
                  <a:gradFill>
                    <a:gsLst>
                      <a:gs pos="0">
                        <a:schemeClr val="tx1"/>
                      </a:gs>
                      <a:gs pos="100000">
                        <a:schemeClr val="tx1"/>
                      </a:gs>
                    </a:gsLst>
                  </a:gradFill>
                </a:rPr>
                <a:t>Do more than websites</a:t>
              </a:r>
            </a:p>
            <a:p>
              <a:pPr>
                <a:spcAft>
                  <a:spcPts val="1000"/>
                </a:spcAft>
              </a:pPr>
              <a:r>
                <a:rPr lang="en-US" sz="1599" dirty="0">
                  <a:gradFill>
                    <a:gsLst>
                      <a:gs pos="0">
                        <a:schemeClr val="tx1"/>
                      </a:gs>
                      <a:gs pos="100000">
                        <a:schemeClr val="tx1"/>
                      </a:gs>
                    </a:gsLst>
                  </a:gradFill>
                </a:rPr>
                <a:t>APM </a:t>
              </a:r>
              <a:r>
                <a:rPr lang="en-US" sz="1599" dirty="0" smtClean="0">
                  <a:gradFill>
                    <a:gsLst>
                      <a:gs pos="0">
                        <a:schemeClr val="tx1"/>
                      </a:gs>
                      <a:gs pos="100000">
                        <a:schemeClr val="tx1"/>
                      </a:gs>
                    </a:gsLst>
                  </a:gradFill>
                </a:rPr>
                <a:t>compatible</a:t>
              </a:r>
              <a:endParaRPr lang="en-US" sz="1599" dirty="0">
                <a:gradFill>
                  <a:gsLst>
                    <a:gs pos="0">
                      <a:schemeClr val="tx1"/>
                    </a:gs>
                    <a:gs pos="100000">
                      <a:schemeClr val="tx1"/>
                    </a:gs>
                  </a:gsLst>
                </a:gradFill>
              </a:endParaRPr>
            </a:p>
          </p:txBody>
        </p:sp>
        <p:grpSp>
          <p:nvGrpSpPr>
            <p:cNvPr id="29" name="Group 28"/>
            <p:cNvGrpSpPr/>
            <p:nvPr/>
          </p:nvGrpSpPr>
          <p:grpSpPr>
            <a:xfrm>
              <a:off x="6218238" y="1676507"/>
              <a:ext cx="2704426" cy="905256"/>
              <a:chOff x="457201" y="2776410"/>
              <a:chExt cx="2704426" cy="905256"/>
            </a:xfrm>
          </p:grpSpPr>
          <p:sp>
            <p:nvSpPr>
              <p:cNvPr id="5" name="Rectangle 4"/>
              <p:cNvSpPr/>
              <p:nvPr/>
            </p:nvSpPr>
            <p:spPr bwMode="auto">
              <a:xfrm>
                <a:off x="457201" y="2776410"/>
                <a:ext cx="2704426"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Azure Cloud Services</a:t>
                </a:r>
              </a:p>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(PaaS)</a:t>
                </a:r>
              </a:p>
            </p:txBody>
          </p:sp>
          <p:pic>
            <p:nvPicPr>
              <p:cNvPr id="22" name="Picture 20"/>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2431" y="2861600"/>
                <a:ext cx="783921" cy="71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 name="Group 10"/>
          <p:cNvGrpSpPr/>
          <p:nvPr/>
        </p:nvGrpSpPr>
        <p:grpSpPr>
          <a:xfrm>
            <a:off x="8901732" y="1679786"/>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Easy CI and CD setup</a:t>
              </a:r>
            </a:p>
            <a:p>
              <a:pPr>
                <a:spcAft>
                  <a:spcPts val="1000"/>
                </a:spcAft>
              </a:pPr>
              <a:r>
                <a:rPr lang="en-US" sz="1599" dirty="0">
                  <a:gradFill>
                    <a:gsLst>
                      <a:gs pos="0">
                        <a:schemeClr val="tx1"/>
                      </a:gs>
                      <a:gs pos="100000">
                        <a:schemeClr val="tx1"/>
                      </a:gs>
                    </a:gsLst>
                  </a:gradFill>
                </a:rPr>
                <a:t>Easy Auto Recovery</a:t>
              </a:r>
            </a:p>
            <a:p>
              <a:pPr>
                <a:spcAft>
                  <a:spcPts val="1000"/>
                </a:spcAft>
              </a:pPr>
              <a:r>
                <a:rPr lang="en-US" sz="1599" dirty="0">
                  <a:gradFill>
                    <a:gsLst>
                      <a:gs pos="0">
                        <a:schemeClr val="tx1"/>
                      </a:gs>
                      <a:gs pos="100000">
                        <a:schemeClr val="tx1"/>
                      </a:gs>
                    </a:gsLst>
                  </a:gradFill>
                </a:rPr>
                <a:t>Easy Testing in Prod</a:t>
              </a:r>
            </a:p>
            <a:p>
              <a:pPr>
                <a:spcAft>
                  <a:spcPts val="1000"/>
                </a:spcAft>
              </a:pPr>
              <a:r>
                <a:rPr lang="en-US" sz="1599" dirty="0">
                  <a:gradFill>
                    <a:gsLst>
                      <a:gs pos="0">
                        <a:schemeClr val="tx1"/>
                      </a:gs>
                      <a:gs pos="100000">
                        <a:schemeClr val="tx1"/>
                      </a:gs>
                    </a:gsLst>
                  </a:gradFill>
                </a:rPr>
                <a:t>Easy deployments </a:t>
              </a:r>
              <a:br>
                <a:rPr lang="en-US" sz="1599" dirty="0">
                  <a:gradFill>
                    <a:gsLst>
                      <a:gs pos="0">
                        <a:schemeClr val="tx1"/>
                      </a:gs>
                      <a:gs pos="100000">
                        <a:schemeClr val="tx1"/>
                      </a:gs>
                    </a:gsLst>
                  </a:gradFill>
                </a:rPr>
              </a:br>
              <a:r>
                <a:rPr lang="en-US" sz="1599" dirty="0">
                  <a:gradFill>
                    <a:gsLst>
                      <a:gs pos="0">
                        <a:schemeClr val="tx1"/>
                      </a:gs>
                      <a:gs pos="100000">
                        <a:schemeClr val="tx1"/>
                      </a:gs>
                    </a:gsLst>
                  </a:gradFill>
                </a:rPr>
                <a:t>and scale</a:t>
              </a:r>
            </a:p>
            <a:p>
              <a:pPr>
                <a:spcAft>
                  <a:spcPts val="1000"/>
                </a:spcAft>
              </a:pPr>
              <a:r>
                <a:rPr lang="en-US" sz="1599" dirty="0">
                  <a:gradFill>
                    <a:gsLst>
                      <a:gs pos="0">
                        <a:schemeClr val="tx1"/>
                      </a:gs>
                      <a:gs pos="100000">
                        <a:schemeClr val="tx1"/>
                      </a:gs>
                    </a:gsLst>
                  </a:gradFill>
                </a:rPr>
                <a:t>Efficient Cost</a:t>
              </a:r>
            </a:p>
            <a:p>
              <a:pPr>
                <a:spcAft>
                  <a:spcPts val="1000"/>
                </a:spcAft>
              </a:pPr>
              <a:r>
                <a:rPr lang="en-US" sz="1599" dirty="0">
                  <a:gradFill>
                    <a:gsLst>
                      <a:gs pos="0">
                        <a:schemeClr val="tx1"/>
                      </a:gs>
                      <a:gs pos="100000">
                        <a:schemeClr val="tx1"/>
                      </a:gs>
                    </a:gsLst>
                  </a:gradFill>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Azure Websites (PaaS)</a:t>
                </a:r>
              </a:p>
            </p:txBody>
          </p:sp>
          <p:pic>
            <p:nvPicPr>
              <p:cNvPr id="27" name="Picture 11"/>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63960" y="1546993"/>
                <a:ext cx="660864" cy="6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427" y="1697067"/>
            <a:ext cx="2391382" cy="4340419"/>
            <a:chOff x="912673" y="1696810"/>
            <a:chExt cx="2240299" cy="4341035"/>
          </a:xfrm>
        </p:grpSpPr>
        <p:sp>
          <p:nvSpPr>
            <p:cNvPr id="10" name="Rectangle 9"/>
            <p:cNvSpPr/>
            <p:nvPr/>
          </p:nvSpPr>
          <p:spPr bwMode="auto">
            <a:xfrm>
              <a:off x="912673" y="2602066"/>
              <a:ext cx="2240299" cy="3435779"/>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lin ang="5400000" scaled="0"/>
                  </a:gradFill>
                </a:rPr>
                <a:t>Most control, but most management overhead</a:t>
              </a:r>
            </a:p>
            <a:p>
              <a:pPr>
                <a:spcAft>
                  <a:spcPts val="1000"/>
                </a:spcAft>
              </a:pPr>
              <a:r>
                <a:rPr lang="en-US" sz="1599" dirty="0">
                  <a:gradFill>
                    <a:gsLst>
                      <a:gs pos="0">
                        <a:schemeClr val="tx1"/>
                      </a:gs>
                      <a:gs pos="100000">
                        <a:schemeClr val="tx1"/>
                      </a:gs>
                    </a:gsLst>
                    <a:lin ang="5400000" scaled="0"/>
                  </a:gradFill>
                </a:rPr>
                <a:t>Most cost</a:t>
              </a:r>
            </a:p>
            <a:p>
              <a:pPr>
                <a:spcAft>
                  <a:spcPts val="1000"/>
                </a:spcAft>
              </a:pPr>
              <a:r>
                <a:rPr lang="en-US" sz="1599" dirty="0">
                  <a:gradFill>
                    <a:gsLst>
                      <a:gs pos="0">
                        <a:schemeClr val="tx1"/>
                      </a:gs>
                      <a:gs pos="100000">
                        <a:schemeClr val="tx1"/>
                      </a:gs>
                    </a:gsLst>
                    <a:lin ang="5400000" scaled="0"/>
                  </a:gradFill>
                </a:rPr>
                <a:t>Puppet/Chef/DSC agent integration</a:t>
              </a:r>
            </a:p>
            <a:p>
              <a:pPr>
                <a:spcAft>
                  <a:spcPts val="1000"/>
                </a:spcAft>
              </a:pPr>
              <a:r>
                <a:rPr lang="en-US" sz="1599" dirty="0">
                  <a:gradFill>
                    <a:gsLst>
                      <a:gs pos="0">
                        <a:schemeClr val="tx1"/>
                      </a:gs>
                      <a:gs pos="100000">
                        <a:schemeClr val="tx1"/>
                      </a:gs>
                    </a:gsLst>
                    <a:lin ang="5400000" scaled="0"/>
                  </a:gradFill>
                </a:rPr>
                <a:t>Easier to port workloads from </a:t>
              </a:r>
              <a:br>
                <a:rPr lang="en-US" sz="1599" dirty="0">
                  <a:gradFill>
                    <a:gsLst>
                      <a:gs pos="0">
                        <a:schemeClr val="tx1"/>
                      </a:gs>
                      <a:gs pos="100000">
                        <a:schemeClr val="tx1"/>
                      </a:gs>
                    </a:gsLst>
                    <a:lin ang="5400000" scaled="0"/>
                  </a:gradFill>
                </a:rPr>
              </a:br>
              <a:r>
                <a:rPr lang="en-US" sz="1599" dirty="0">
                  <a:gradFill>
                    <a:gsLst>
                      <a:gs pos="0">
                        <a:schemeClr val="tx1"/>
                      </a:gs>
                      <a:gs pos="100000">
                        <a:schemeClr val="tx1"/>
                      </a:gs>
                    </a:gsLst>
                    <a:lin ang="5400000" scaled="0"/>
                  </a:gradFill>
                </a:rPr>
                <a:t>on-premises</a:t>
              </a:r>
            </a:p>
            <a:p>
              <a:pPr>
                <a:spcAft>
                  <a:spcPts val="1000"/>
                </a:spcAft>
              </a:pPr>
              <a:endParaRPr lang="en-US" sz="1599" dirty="0" err="1">
                <a:solidFill>
                  <a:srgbClr val="FFFFFF"/>
                </a:solidFill>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solidFill>
                      <a:srgbClr val="FFFFFF"/>
                    </a:solidFill>
                  </a:rPr>
                  <a:t>Azure VMs (</a:t>
                </a:r>
                <a:r>
                  <a:rPr lang="en-US" sz="1599" dirty="0" err="1">
                    <a:solidFill>
                      <a:srgbClr val="FFFFFF"/>
                    </a:solidFill>
                  </a:rPr>
                  <a:t>IaaS</a:t>
                </a:r>
                <a:r>
                  <a:rPr lang="en-US" sz="1599" dirty="0">
                    <a:solidFill>
                      <a:srgbClr val="FFFFFF"/>
                    </a:solidFill>
                  </a:rPr>
                  <a:t>)</a:t>
                </a:r>
              </a:p>
            </p:txBody>
          </p:sp>
          <p:pic>
            <p:nvPicPr>
              <p:cNvPr id="28" name="Picture 46"/>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6762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smtClean="0">
                <a:gradFill>
                  <a:gsLst>
                    <a:gs pos="2917">
                      <a:schemeClr val="tx2"/>
                    </a:gs>
                    <a:gs pos="30000">
                      <a:schemeClr val="tx2"/>
                    </a:gs>
                  </a:gsLst>
                  <a:lin ang="5400000" scaled="0"/>
                </a:gradFill>
              </a:rPr>
              <a:t>Architecture Decisions</a:t>
            </a:r>
            <a:endParaRPr lang="en-US" dirty="0">
              <a:gradFill>
                <a:gsLst>
                  <a:gs pos="2917">
                    <a:schemeClr val="tx2"/>
                  </a:gs>
                  <a:gs pos="30000">
                    <a:schemeClr val="tx2"/>
                  </a:gs>
                </a:gsLst>
                <a:lin ang="5400000" scaled="0"/>
              </a:gradFill>
            </a:endParaRPr>
          </a:p>
        </p:txBody>
      </p:sp>
      <p:grpSp>
        <p:nvGrpSpPr>
          <p:cNvPr id="14" name="Group 13"/>
          <p:cNvGrpSpPr/>
          <p:nvPr/>
        </p:nvGrpSpPr>
        <p:grpSpPr>
          <a:xfrm>
            <a:off x="3519890" y="1674809"/>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Easiest portability from on-premises</a:t>
                </a:r>
              </a:p>
              <a:p>
                <a:pPr>
                  <a:spcAft>
                    <a:spcPts val="1000"/>
                  </a:spcAft>
                </a:pPr>
                <a:r>
                  <a:rPr lang="en-US" sz="1599" dirty="0">
                    <a:gradFill>
                      <a:gsLst>
                        <a:gs pos="0">
                          <a:schemeClr val="tx1"/>
                        </a:gs>
                        <a:gs pos="100000">
                          <a:schemeClr val="tx1"/>
                        </a:gs>
                      </a:gsLst>
                    </a:gradFill>
                  </a:rPr>
                  <a:t>Ecosystem of apps</a:t>
                </a:r>
              </a:p>
              <a:p>
                <a:pPr>
                  <a:spcAft>
                    <a:spcPts val="1000"/>
                  </a:spcAft>
                </a:pPr>
                <a:r>
                  <a:rPr lang="en-US" sz="1599" dirty="0">
                    <a:gradFill>
                      <a:gsLst>
                        <a:gs pos="0">
                          <a:schemeClr val="tx1"/>
                        </a:gs>
                        <a:gs pos="100000">
                          <a:schemeClr val="tx1"/>
                        </a:gs>
                      </a:gsLst>
                    </a:gradFill>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defTabSz="541234" fontAlgn="base">
                  <a:lnSpc>
                    <a:spcPct val="90000"/>
                  </a:lnSpc>
                  <a:spcBef>
                    <a:spcPct val="0"/>
                  </a:spcBef>
                  <a:spcAft>
                    <a:spcPct val="0"/>
                  </a:spcAft>
                  <a:tabLst>
                    <a:tab pos="1030090" algn="l"/>
                  </a:tabLst>
                </a:pPr>
                <a:r>
                  <a:rPr lang="en-US" sz="1599" dirty="0">
                    <a:solidFill>
                      <a:srgbClr val="FFFFFF"/>
                    </a:solidFill>
                  </a:rPr>
                  <a:t>Containers</a:t>
                </a:r>
              </a:p>
              <a:p>
                <a:pPr marL="860260" defTabSz="541234" fontAlgn="base">
                  <a:lnSpc>
                    <a:spcPct val="90000"/>
                  </a:lnSpc>
                  <a:spcBef>
                    <a:spcPct val="0"/>
                  </a:spcBef>
                  <a:spcAft>
                    <a:spcPct val="0"/>
                  </a:spcAft>
                  <a:tabLst>
                    <a:tab pos="1030090" algn="l"/>
                  </a:tabLst>
                </a:pPr>
                <a:endParaRPr lang="en-US" sz="1599" dirty="0">
                  <a:solidFill>
                    <a:srgbClr val="FFFFFF"/>
                  </a:solidFill>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8714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98" dirty="0">
                <a:gradFill>
                  <a:gsLst>
                    <a:gs pos="0">
                      <a:schemeClr val="tx2"/>
                    </a:gs>
                    <a:gs pos="100000">
                      <a:schemeClr val="tx2"/>
                    </a:gs>
                  </a:gsLst>
                  <a:lin ang="5400000" scaled="0"/>
                </a:gradFill>
              </a:rPr>
              <a:t>Azure Programmatic Interfaces</a:t>
            </a:r>
          </a:p>
        </p:txBody>
      </p:sp>
      <p:graphicFrame>
        <p:nvGraphicFramePr>
          <p:cNvPr id="4" name="Table 7"/>
          <p:cNvGraphicFramePr>
            <a:graphicFrameLocks noGrp="1"/>
          </p:cNvGraphicFramePr>
          <p:nvPr>
            <p:extLst>
              <p:ext uri="{D42A27DB-BD31-4B8C-83A1-F6EECF244321}">
                <p14:modId xmlns:p14="http://schemas.microsoft.com/office/powerpoint/2010/main" val="1113626935"/>
              </p:ext>
            </p:extLst>
          </p:nvPr>
        </p:nvGraphicFramePr>
        <p:xfrm>
          <a:off x="118111" y="1373922"/>
          <a:ext cx="12216243" cy="4948645"/>
        </p:xfrm>
        <a:graphic>
          <a:graphicData uri="http://schemas.openxmlformats.org/drawingml/2006/table">
            <a:tbl>
              <a:tblPr firstRow="1" bandRow="1">
                <a:tableStyleId>{5C22544A-7EE6-4342-B048-85BDC9FD1C3A}</a:tableStyleId>
              </a:tblPr>
              <a:tblGrid>
                <a:gridCol w="2291208">
                  <a:extLst>
                    <a:ext uri="{9D8B030D-6E8A-4147-A177-3AD203B41FA5}">
                      <a16:colId xmlns:a16="http://schemas.microsoft.com/office/drawing/2014/main" val="2150914771"/>
                    </a:ext>
                  </a:extLst>
                </a:gridCol>
                <a:gridCol w="1904460">
                  <a:extLst>
                    <a:ext uri="{9D8B030D-6E8A-4147-A177-3AD203B41FA5}">
                      <a16:colId xmlns:a16="http://schemas.microsoft.com/office/drawing/2014/main" val="1763786613"/>
                    </a:ext>
                  </a:extLst>
                </a:gridCol>
                <a:gridCol w="1523567">
                  <a:extLst>
                    <a:ext uri="{9D8B030D-6E8A-4147-A177-3AD203B41FA5}">
                      <a16:colId xmlns:a16="http://schemas.microsoft.com/office/drawing/2014/main" val="3231141124"/>
                    </a:ext>
                  </a:extLst>
                </a:gridCol>
                <a:gridCol w="1523567">
                  <a:extLst>
                    <a:ext uri="{9D8B030D-6E8A-4147-A177-3AD203B41FA5}">
                      <a16:colId xmlns:a16="http://schemas.microsoft.com/office/drawing/2014/main" val="2556156559"/>
                    </a:ext>
                  </a:extLst>
                </a:gridCol>
                <a:gridCol w="1828282">
                  <a:extLst>
                    <a:ext uri="{9D8B030D-6E8A-4147-A177-3AD203B41FA5}">
                      <a16:colId xmlns:a16="http://schemas.microsoft.com/office/drawing/2014/main" val="3966673550"/>
                    </a:ext>
                  </a:extLst>
                </a:gridCol>
                <a:gridCol w="3145159">
                  <a:extLst>
                    <a:ext uri="{9D8B030D-6E8A-4147-A177-3AD203B41FA5}">
                      <a16:colId xmlns:a16="http://schemas.microsoft.com/office/drawing/2014/main" val="4157407904"/>
                    </a:ext>
                  </a:extLst>
                </a:gridCol>
              </a:tblGrid>
              <a:tr h="450460">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SERVICES</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347372" marR="91401" marT="45700" marB="4570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POWERSHELL</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XPLAT-CLI</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MAML</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REST</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Chef, Puppet, Vagrant</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044690263"/>
                  </a:ext>
                </a:extLst>
              </a:tr>
              <a:tr h="299879">
                <a:tc>
                  <a:txBody>
                    <a:bodyPr/>
                    <a:lstStyle/>
                    <a:p>
                      <a:r>
                        <a:rPr lang="en-US" sz="1400" dirty="0" smtClean="0"/>
                        <a:t>Virtual</a:t>
                      </a:r>
                      <a:r>
                        <a:rPr lang="en-US" sz="1400" baseline="0" dirty="0" smtClean="0"/>
                        <a:t> Machine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C P V</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48033735"/>
                  </a:ext>
                </a:extLst>
              </a:tr>
              <a:tr h="299879">
                <a:tc>
                  <a:txBody>
                    <a:bodyPr/>
                    <a:lstStyle/>
                    <a:p>
                      <a:r>
                        <a:rPr lang="en-US" sz="1400" dirty="0" smtClean="0"/>
                        <a:t>Cloud Service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C P V</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870627280"/>
                  </a:ext>
                </a:extLst>
              </a:tr>
              <a:tr h="299879">
                <a:tc>
                  <a:txBody>
                    <a:bodyPr/>
                    <a:lstStyle/>
                    <a:p>
                      <a:r>
                        <a:rPr lang="en-US" sz="1400" dirty="0" smtClean="0"/>
                        <a:t>Web</a:t>
                      </a:r>
                      <a:r>
                        <a:rPr lang="en-US" sz="1400" baseline="0" dirty="0" smtClean="0"/>
                        <a:t>site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67055214"/>
                  </a:ext>
                </a:extLst>
              </a:tr>
              <a:tr h="299879">
                <a:tc>
                  <a:txBody>
                    <a:bodyPr/>
                    <a:lstStyle/>
                    <a:p>
                      <a:r>
                        <a:rPr lang="en-US" sz="1400" dirty="0" smtClean="0"/>
                        <a:t>Network</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C P</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389351932"/>
                  </a:ext>
                </a:extLst>
              </a:tr>
              <a:tr h="299879">
                <a:tc>
                  <a:txBody>
                    <a:bodyPr/>
                    <a:lstStyle/>
                    <a:p>
                      <a:r>
                        <a:rPr lang="en-US" sz="1400" dirty="0" smtClean="0"/>
                        <a:t>Storage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C P V</a:t>
                      </a: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54231227"/>
                  </a:ext>
                </a:extLst>
              </a:tr>
              <a:tr h="299879">
                <a:tc>
                  <a:txBody>
                    <a:bodyPr/>
                    <a:lstStyle/>
                    <a:p>
                      <a:r>
                        <a:rPr lang="en-US" sz="1400" dirty="0" smtClean="0"/>
                        <a:t>SQL</a:t>
                      </a:r>
                      <a:r>
                        <a:rPr lang="en-US" sz="1400" baseline="0" dirty="0" smtClean="0"/>
                        <a:t> Database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P</a:t>
                      </a: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989900661"/>
                  </a:ext>
                </a:extLst>
              </a:tr>
              <a:tr h="299879">
                <a:tc>
                  <a:txBody>
                    <a:bodyPr/>
                    <a:lstStyle/>
                    <a:p>
                      <a:r>
                        <a:rPr lang="en-US" sz="1400" dirty="0" smtClean="0"/>
                        <a:t>Service Bus</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0884075"/>
                  </a:ext>
                </a:extLst>
              </a:tr>
              <a:tr h="299879">
                <a:tc>
                  <a:txBody>
                    <a:bodyPr/>
                    <a:lstStyle/>
                    <a:p>
                      <a:r>
                        <a:rPr lang="en-US" sz="1400" b="1" dirty="0" smtClean="0"/>
                        <a:t>Resource</a:t>
                      </a:r>
                      <a:r>
                        <a:rPr lang="en-US" sz="1400" b="1" baseline="0" dirty="0" smtClean="0"/>
                        <a:t> Groups</a:t>
                      </a:r>
                      <a:endParaRPr lang="en-US" sz="1400" b="1"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909811"/>
                  </a:ext>
                </a:extLst>
              </a:tr>
              <a:tr h="299879">
                <a:tc>
                  <a:txBody>
                    <a:bodyPr/>
                    <a:lstStyle/>
                    <a:p>
                      <a:r>
                        <a:rPr lang="en-US" sz="1400" dirty="0" smtClean="0"/>
                        <a:t>Scheduler</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   </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727193193"/>
                  </a:ext>
                </a:extLst>
              </a:tr>
              <a:tr h="299879">
                <a:tc>
                  <a:txBody>
                    <a:bodyPr/>
                    <a:lstStyle/>
                    <a:p>
                      <a:r>
                        <a:rPr lang="en-US" sz="1400" dirty="0" smtClean="0"/>
                        <a:t>Monitoring</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894984863"/>
                  </a:ext>
                </a:extLst>
              </a:tr>
              <a:tr h="299879">
                <a:tc>
                  <a:txBody>
                    <a:bodyPr/>
                    <a:lstStyle/>
                    <a:p>
                      <a:r>
                        <a:rPr lang="en-US" sz="1400" dirty="0" smtClean="0"/>
                        <a:t>Search</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078883083"/>
                  </a:ext>
                </a:extLst>
              </a:tr>
              <a:tr h="299879">
                <a:tc>
                  <a:txBody>
                    <a:bodyPr/>
                    <a:lstStyle/>
                    <a:p>
                      <a:r>
                        <a:rPr lang="en-US" sz="1400" dirty="0" err="1" smtClean="0"/>
                        <a:t>HDInsight</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211107193"/>
                  </a:ext>
                </a:extLst>
              </a:tr>
              <a:tr h="299879">
                <a:tc>
                  <a:txBody>
                    <a:bodyPr/>
                    <a:lstStyle/>
                    <a:p>
                      <a:r>
                        <a:rPr lang="en-US" sz="1400" dirty="0" smtClean="0"/>
                        <a:t>Mobile Services</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83524107"/>
                  </a:ext>
                </a:extLst>
              </a:tr>
              <a:tr h="299879">
                <a:tc>
                  <a:txBody>
                    <a:bodyPr/>
                    <a:lstStyle/>
                    <a:p>
                      <a:r>
                        <a:rPr lang="en-US" sz="1400" dirty="0" smtClean="0"/>
                        <a:t>Azure AD</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75094136"/>
                  </a:ext>
                </a:extLst>
              </a:tr>
              <a:tr h="299879">
                <a:tc gridSpan="6">
                  <a:txBody>
                    <a:bodyPr/>
                    <a:lstStyle/>
                    <a:p>
                      <a:pPr algn="ctr"/>
                      <a:r>
                        <a:rPr lang="en-US" sz="1400" i="1" dirty="0" smtClean="0"/>
                        <a:t>Not</a:t>
                      </a:r>
                      <a:r>
                        <a:rPr lang="en-US" sz="1400" i="1" baseline="0" dirty="0" smtClean="0"/>
                        <a:t> a complete list</a:t>
                      </a:r>
                      <a:endParaRPr lang="en-US" sz="1400" i="1" dirty="0"/>
                    </a:p>
                  </a:txBody>
                  <a:tcPr marL="347372" marR="91401" marT="45706" marB="36566"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algn="ct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119565904"/>
                  </a:ext>
                </a:extLst>
              </a:tr>
            </a:tbl>
          </a:graphicData>
        </a:graphic>
      </p:graphicFrame>
      <p:sp>
        <p:nvSpPr>
          <p:cNvPr id="3" name="TextBox 2"/>
          <p:cNvSpPr txBox="1"/>
          <p:nvPr/>
        </p:nvSpPr>
        <p:spPr>
          <a:xfrm>
            <a:off x="118110" y="995899"/>
            <a:ext cx="2291208" cy="289906"/>
          </a:xfrm>
          <a:prstGeom prst="rect">
            <a:avLst/>
          </a:prstGeom>
          <a:solidFill>
            <a:srgbClr val="F5F5F5"/>
          </a:solidFill>
        </p:spPr>
        <p:txBody>
          <a:bodyPr wrap="square" lIns="347372" tIns="45706" rIns="182828" bIns="45706" rtlCol="0">
            <a:spAutoFit/>
          </a:bodyPr>
          <a:lstStyle/>
          <a:p>
            <a:pPr defTabSz="932384">
              <a:lnSpc>
                <a:spcPct val="90000"/>
              </a:lnSpc>
              <a:spcAft>
                <a:spcPts val="600"/>
              </a:spcAft>
            </a:pPr>
            <a:r>
              <a:rPr lang="en-US" sz="1398" b="1" dirty="0">
                <a:gradFill>
                  <a:gsLst>
                    <a:gs pos="0">
                      <a:srgbClr val="505050"/>
                    </a:gs>
                    <a:gs pos="100000">
                      <a:srgbClr val="505050"/>
                    </a:gs>
                  </a:gsLst>
                  <a:lin ang="5400000" scaled="0"/>
                </a:gradFill>
              </a:rPr>
              <a:t>√ = Current </a:t>
            </a:r>
            <a:endParaRPr lang="en-US" sz="1398" dirty="0">
              <a:gradFill>
                <a:gsLst>
                  <a:gs pos="0">
                    <a:srgbClr val="505050"/>
                  </a:gs>
                  <a:gs pos="100000">
                    <a:srgbClr val="505050"/>
                  </a:gs>
                </a:gsLst>
                <a:lin ang="5400000" scaled="0"/>
              </a:gradFill>
            </a:endParaRPr>
          </a:p>
        </p:txBody>
      </p:sp>
      <p:sp>
        <p:nvSpPr>
          <p:cNvPr id="9" name="TextBox 8"/>
          <p:cNvSpPr txBox="1"/>
          <p:nvPr/>
        </p:nvSpPr>
        <p:spPr>
          <a:xfrm>
            <a:off x="2409319" y="995899"/>
            <a:ext cx="9911414" cy="289906"/>
          </a:xfrm>
          <a:prstGeom prst="rect">
            <a:avLst/>
          </a:prstGeom>
          <a:solidFill>
            <a:srgbClr val="F5F5F5"/>
          </a:solidFill>
        </p:spPr>
        <p:txBody>
          <a:bodyPr wrap="square" lIns="182828" tIns="45706" rIns="182828" bIns="45706" rtlCol="0">
            <a:spAutoFit/>
          </a:bodyPr>
          <a:lstStyle/>
          <a:p>
            <a:pPr defTabSz="932384">
              <a:lnSpc>
                <a:spcPct val="90000"/>
              </a:lnSpc>
              <a:spcAft>
                <a:spcPts val="600"/>
              </a:spcAft>
            </a:pPr>
            <a:r>
              <a:rPr lang="en-US" sz="1398" b="1" dirty="0">
                <a:gradFill>
                  <a:gsLst>
                    <a:gs pos="0">
                      <a:schemeClr val="accent1"/>
                    </a:gs>
                    <a:gs pos="100000">
                      <a:schemeClr val="accent1"/>
                    </a:gs>
                  </a:gsLst>
                  <a:lin ang="5400000" scaled="0"/>
                </a:gradFill>
              </a:rPr>
              <a:t>√ = Resource Manager  </a:t>
            </a:r>
            <a:endParaRPr lang="en-US" sz="1398" dirty="0">
              <a:gradFill>
                <a:gsLst>
                  <a:gs pos="0">
                    <a:schemeClr val="accent1"/>
                  </a:gs>
                  <a:gs pos="100000">
                    <a:schemeClr val="accent1"/>
                  </a:gs>
                </a:gsLst>
                <a:lin ang="5400000" scaled="0"/>
              </a:gradFill>
            </a:endParaRPr>
          </a:p>
        </p:txBody>
      </p:sp>
    </p:spTree>
    <p:extLst>
      <p:ext uri="{BB962C8B-B14F-4D97-AF65-F5344CB8AC3E}">
        <p14:creationId xmlns:p14="http://schemas.microsoft.com/office/powerpoint/2010/main" val="709075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Infrastructure as Code with </a:t>
            </a:r>
            <a:br>
              <a:rPr lang="en-US" dirty="0"/>
            </a:br>
            <a:r>
              <a:rPr lang="en-US" dirty="0"/>
              <a:t>Azure Resource Manager </a:t>
            </a:r>
            <a:r>
              <a:rPr lang="en-US" dirty="0" smtClean="0"/>
              <a:t/>
            </a:r>
            <a:br>
              <a:rPr lang="en-US" dirty="0" smtClean="0"/>
            </a:br>
            <a:r>
              <a:rPr lang="en-US" dirty="0" smtClean="0"/>
              <a:t>Deployment </a:t>
            </a:r>
            <a:r>
              <a:rPr lang="en-US" dirty="0"/>
              <a:t>Templates</a:t>
            </a:r>
          </a:p>
        </p:txBody>
      </p:sp>
    </p:spTree>
    <p:extLst>
      <p:ext uri="{BB962C8B-B14F-4D97-AF65-F5344CB8AC3E}">
        <p14:creationId xmlns:p14="http://schemas.microsoft.com/office/powerpoint/2010/main" val="3394265089"/>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elopment"/>
          <p:cNvSpPr/>
          <p:nvPr/>
        </p:nvSpPr>
        <p:spPr bwMode="auto">
          <a:xfrm>
            <a:off x="4304568" y="1599422"/>
            <a:ext cx="4153315" cy="1953489"/>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Application Environment</a:t>
            </a:r>
          </a:p>
        </p:txBody>
      </p:sp>
      <p:cxnSp>
        <p:nvCxnSpPr>
          <p:cNvPr id="92" name="Straight Connector 91"/>
          <p:cNvCxnSpPr/>
          <p:nvPr/>
        </p:nvCxnSpPr>
        <p:spPr>
          <a:xfrm>
            <a:off x="5491824" y="2580420"/>
            <a:ext cx="2503348" cy="31778"/>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5537544" y="2347360"/>
            <a:ext cx="560522" cy="4185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6522763" y="2347360"/>
            <a:ext cx="560522" cy="4185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7508623" y="2343858"/>
            <a:ext cx="560522" cy="4185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5992128" y="4139875"/>
            <a:ext cx="737454" cy="779743"/>
            <a:chOff x="8968422" y="1945240"/>
            <a:chExt cx="972643" cy="1028418"/>
          </a:xfrm>
        </p:grpSpPr>
        <p:grpSp>
          <p:nvGrpSpPr>
            <p:cNvPr id="80" name="Group 79"/>
            <p:cNvGrpSpPr/>
            <p:nvPr/>
          </p:nvGrpSpPr>
          <p:grpSpPr>
            <a:xfrm>
              <a:off x="8968422" y="2142553"/>
              <a:ext cx="318232" cy="696493"/>
              <a:chOff x="9458597" y="2993206"/>
              <a:chExt cx="291678" cy="638376"/>
            </a:xfrm>
          </p:grpSpPr>
          <p:sp>
            <p:nvSpPr>
              <p:cNvPr id="86" name="Oval 8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a:off x="9622833" y="2142553"/>
              <a:ext cx="318232" cy="696493"/>
              <a:chOff x="9458597" y="2993206"/>
              <a:chExt cx="291678" cy="638376"/>
            </a:xfrm>
          </p:grpSpPr>
          <p:sp>
            <p:nvSpPr>
              <p:cNvPr id="84" name="Oval 8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Freeform 81"/>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p:cNvGrpSpPr/>
          <p:nvPr/>
        </p:nvGrpSpPr>
        <p:grpSpPr>
          <a:xfrm>
            <a:off x="6861240" y="4073556"/>
            <a:ext cx="926567" cy="979699"/>
            <a:chOff x="8968422" y="1945240"/>
            <a:chExt cx="972643" cy="1028418"/>
          </a:xfrm>
        </p:grpSpPr>
        <p:grpSp>
          <p:nvGrpSpPr>
            <p:cNvPr id="100" name="Group 99"/>
            <p:cNvGrpSpPr/>
            <p:nvPr/>
          </p:nvGrpSpPr>
          <p:grpSpPr>
            <a:xfrm>
              <a:off x="8968422" y="2142553"/>
              <a:ext cx="318232" cy="696493"/>
              <a:chOff x="9458597" y="2993206"/>
              <a:chExt cx="291678" cy="638376"/>
            </a:xfrm>
          </p:grpSpPr>
          <p:sp>
            <p:nvSpPr>
              <p:cNvPr id="106" name="Oval 10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10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9622833" y="2142553"/>
              <a:ext cx="318232" cy="696493"/>
              <a:chOff x="9458597" y="2993206"/>
              <a:chExt cx="291678" cy="638376"/>
            </a:xfrm>
          </p:grpSpPr>
          <p:sp>
            <p:nvSpPr>
              <p:cNvPr id="104" name="Oval 10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10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101"/>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4918324" y="4073876"/>
            <a:ext cx="920339" cy="973115"/>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Load Testing and Auto Scale </a:t>
            </a:r>
            <a:endParaRPr lang="en-ZA" dirty="0">
              <a:gradFill>
                <a:gsLst>
                  <a:gs pos="0">
                    <a:schemeClr val="tx2"/>
                  </a:gs>
                  <a:gs pos="100000">
                    <a:schemeClr val="tx2"/>
                  </a:gs>
                </a:gsLst>
                <a:lin ang="5400000" scaled="0"/>
              </a:gradFill>
            </a:endParaRPr>
          </a:p>
        </p:txBody>
      </p:sp>
      <p:cxnSp>
        <p:nvCxnSpPr>
          <p:cNvPr id="4" name="Straight Connector"/>
          <p:cNvCxnSpPr/>
          <p:nvPr/>
        </p:nvCxnSpPr>
        <p:spPr>
          <a:xfrm>
            <a:off x="1813890" y="3846188"/>
            <a:ext cx="0" cy="133502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Browser"/>
          <p:cNvGrpSpPr/>
          <p:nvPr/>
        </p:nvGrpSpPr>
        <p:grpSpPr>
          <a:xfrm>
            <a:off x="978730" y="2482231"/>
            <a:ext cx="1803292" cy="1285837"/>
            <a:chOff x="9455184" y="2490506"/>
            <a:chExt cx="2276145" cy="1623003"/>
          </a:xfrm>
        </p:grpSpPr>
        <p:sp>
          <p:nvSpPr>
            <p:cNvPr id="6" name="Rounded Rectangle 5"/>
            <p:cNvSpPr/>
            <p:nvPr/>
          </p:nvSpPr>
          <p:spPr bwMode="auto">
            <a:xfrm>
              <a:off x="9455184" y="2490506"/>
              <a:ext cx="2276145" cy="1623003"/>
            </a:xfrm>
            <a:prstGeom prst="roundRect">
              <a:avLst>
                <a:gd name="adj" fmla="val 28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530266" y="2811305"/>
              <a:ext cx="2125980" cy="12420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794501" y="2555249"/>
              <a:ext cx="1861745" cy="2155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523399" y="2555249"/>
              <a:ext cx="222007" cy="222007"/>
              <a:chOff x="10333038" y="4489450"/>
              <a:chExt cx="326521" cy="326521"/>
            </a:xfrm>
          </p:grpSpPr>
          <p:sp>
            <p:nvSpPr>
              <p:cNvPr id="10" name="Oval 9"/>
              <p:cNvSpPr/>
              <p:nvPr/>
            </p:nvSpPr>
            <p:spPr bwMode="auto">
              <a:xfrm>
                <a:off x="10333038" y="4489450"/>
                <a:ext cx="326521" cy="32652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79"/>
              <p:cNvSpPr>
                <a:spLocks/>
              </p:cNvSpPr>
              <p:nvPr/>
            </p:nvSpPr>
            <p:spPr bwMode="auto">
              <a:xfrm>
                <a:off x="10392317" y="4576510"/>
                <a:ext cx="207963" cy="152400"/>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accent1"/>
              </a:solidFill>
              <a:ln w="9525">
                <a:noFill/>
                <a:round/>
                <a:headEnd/>
                <a:tailEnd/>
              </a:ln>
              <a:extLst/>
            </p:spPr>
            <p:txBody>
              <a:bodyPr vert="horz" wrap="square" lIns="91414" tIns="45706" rIns="91414" bIns="45706" numCol="1" anchor="t" anchorCtr="0" compatLnSpc="1">
                <a:prstTxWarp prst="textNoShape">
                  <a:avLst/>
                </a:prstTxWarp>
              </a:bodyPr>
              <a:lstStyle/>
              <a:p>
                <a:pPr defTabSz="1218519"/>
                <a:endParaRPr lang="en-US" sz="2400">
                  <a:solidFill>
                    <a:prstClr val="black"/>
                  </a:solidFill>
                </a:endParaRPr>
              </a:p>
            </p:txBody>
          </p:sp>
        </p:grpSp>
      </p:grpSp>
      <p:sp>
        <p:nvSpPr>
          <p:cNvPr id="59" name="Rectangle 155"/>
          <p:cNvSpPr>
            <a:spLocks noChangeArrowheads="1"/>
          </p:cNvSpPr>
          <p:nvPr/>
        </p:nvSpPr>
        <p:spPr bwMode="auto">
          <a:xfrm>
            <a:off x="1830002"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0"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61" name="Group 60"/>
          <p:cNvGrpSpPr/>
          <p:nvPr/>
        </p:nvGrpSpPr>
        <p:grpSpPr>
          <a:xfrm>
            <a:off x="1389388" y="5285432"/>
            <a:ext cx="1939543" cy="1118733"/>
            <a:chOff x="511109" y="5814543"/>
            <a:chExt cx="1041729" cy="600871"/>
          </a:xfrm>
        </p:grpSpPr>
        <p:sp>
          <p:nvSpPr>
            <p:cNvPr id="62"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3"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pic>
        <p:nvPicPr>
          <p:cNvPr id="9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463571" y="2283272"/>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Oval 116"/>
          <p:cNvSpPr/>
          <p:nvPr/>
        </p:nvSpPr>
        <p:spPr bwMode="auto">
          <a:xfrm>
            <a:off x="5852579" y="2654482"/>
            <a:ext cx="375497" cy="37549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X</a:t>
            </a:r>
          </a:p>
        </p:txBody>
      </p:sp>
      <p:pic>
        <p:nvPicPr>
          <p:cNvPr id="1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451540" y="2273845"/>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439509" y="2273845"/>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Group 122"/>
          <p:cNvGrpSpPr/>
          <p:nvPr/>
        </p:nvGrpSpPr>
        <p:grpSpPr>
          <a:xfrm>
            <a:off x="7927701" y="2654482"/>
            <a:ext cx="375497" cy="375497"/>
            <a:chOff x="10333038" y="2654362"/>
            <a:chExt cx="375551" cy="375551"/>
          </a:xfrm>
        </p:grpSpPr>
        <p:sp>
          <p:nvSpPr>
            <p:cNvPr id="121" name="Oval 120"/>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125" name="Group 124"/>
          <p:cNvGrpSpPr/>
          <p:nvPr/>
        </p:nvGrpSpPr>
        <p:grpSpPr>
          <a:xfrm>
            <a:off x="6945027" y="2654482"/>
            <a:ext cx="375497" cy="375497"/>
            <a:chOff x="10333038" y="2654362"/>
            <a:chExt cx="375551" cy="375551"/>
          </a:xfrm>
        </p:grpSpPr>
        <p:sp>
          <p:nvSpPr>
            <p:cNvPr id="126" name="Oval 125"/>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128" name="Group 127"/>
          <p:cNvGrpSpPr/>
          <p:nvPr/>
        </p:nvGrpSpPr>
        <p:grpSpPr>
          <a:xfrm>
            <a:off x="5852579" y="2654482"/>
            <a:ext cx="375497" cy="375497"/>
            <a:chOff x="10333038" y="2654362"/>
            <a:chExt cx="375551" cy="375551"/>
          </a:xfrm>
        </p:grpSpPr>
        <p:sp>
          <p:nvSpPr>
            <p:cNvPr id="129" name="Oval 128"/>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47" name="Text Value"/>
          <p:cNvSpPr txBox="1"/>
          <p:nvPr/>
        </p:nvSpPr>
        <p:spPr>
          <a:xfrm>
            <a:off x="8648259" y="1697317"/>
            <a:ext cx="3929939" cy="256150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Improve deployment quality</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Find performance bottlenecks</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Cater for demand</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Maintain application quality</a:t>
            </a:r>
          </a:p>
        </p:txBody>
      </p:sp>
      <p:sp>
        <p:nvSpPr>
          <p:cNvPr id="148" name="Text Measure"/>
          <p:cNvSpPr txBox="1"/>
          <p:nvPr/>
        </p:nvSpPr>
        <p:spPr>
          <a:xfrm>
            <a:off x="8648258" y="4505230"/>
            <a:ext cx="3575889" cy="2122038"/>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Availability</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MTTR</a:t>
            </a:r>
          </a:p>
        </p:txBody>
      </p:sp>
      <p:grpSp>
        <p:nvGrpSpPr>
          <p:cNvPr id="21" name="Group 20"/>
          <p:cNvGrpSpPr/>
          <p:nvPr/>
        </p:nvGrpSpPr>
        <p:grpSpPr>
          <a:xfrm>
            <a:off x="1861521" y="5525212"/>
            <a:ext cx="1040540" cy="564022"/>
            <a:chOff x="7123229" y="3036732"/>
            <a:chExt cx="1040688" cy="564102"/>
          </a:xfrm>
        </p:grpSpPr>
        <p:pic>
          <p:nvPicPr>
            <p:cNvPr id="95"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382899" y="3036732"/>
              <a:ext cx="434490" cy="31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7123229" y="3296523"/>
              <a:ext cx="1040688" cy="304311"/>
            </a:xfrm>
            <a:prstGeom prst="rect">
              <a:avLst/>
            </a:prstGeom>
          </p:spPr>
          <p:txBody>
            <a:bodyPr vert="horz" wrap="square" lIns="93234" tIns="93234" rIns="93234" bIns="93234" rtlCol="0" anchor="t">
              <a:noAutofit/>
            </a:bodyPr>
            <a:lstStyle/>
            <a:p>
              <a:pPr marL="237915" indent="-237915" algn="ctr" defTabSz="932239"/>
              <a:r>
                <a:rPr lang="en-US" sz="1098" dirty="0">
                  <a:gradFill>
                    <a:gsLst>
                      <a:gs pos="0">
                        <a:schemeClr val="bg1"/>
                      </a:gs>
                      <a:gs pos="100000">
                        <a:schemeClr val="bg1"/>
                      </a:gs>
                    </a:gsLst>
                    <a:lin ang="5400000" scaled="0"/>
                  </a:gradFill>
                  <a:ea typeface="Segoe UI" pitchFamily="34" charset="0"/>
                  <a:cs typeface="Segoe UI" pitchFamily="34" charset="0"/>
                </a:rPr>
                <a:t>Auto Scale</a:t>
              </a:r>
            </a:p>
          </p:txBody>
        </p:sp>
      </p:grpSp>
      <p:pic>
        <p:nvPicPr>
          <p:cNvPr id="77"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890" y="5533169"/>
            <a:ext cx="520082" cy="530279"/>
          </a:xfrm>
          <a:prstGeom prst="rect">
            <a:avLst/>
          </a:prstGeom>
        </p:spPr>
      </p:pic>
      <p:grpSp>
        <p:nvGrpSpPr>
          <p:cNvPr id="20" name="Group 19"/>
          <p:cNvGrpSpPr/>
          <p:nvPr/>
        </p:nvGrpSpPr>
        <p:grpSpPr>
          <a:xfrm>
            <a:off x="4892730" y="3552912"/>
            <a:ext cx="2976991" cy="574231"/>
            <a:chOff x="4612424" y="3552918"/>
            <a:chExt cx="2977414" cy="574313"/>
          </a:xfrm>
        </p:grpSpPr>
        <p:cxnSp>
          <p:nvCxnSpPr>
            <p:cNvPr id="13" name="Straight Connector 12"/>
            <p:cNvCxnSpPr/>
            <p:nvPr/>
          </p:nvCxnSpPr>
          <p:spPr>
            <a:xfrm flipV="1">
              <a:off x="4612424" y="3954463"/>
              <a:ext cx="0" cy="17276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12424" y="3954463"/>
              <a:ext cx="2977414"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589838" y="3954463"/>
              <a:ext cx="0" cy="17276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01131" y="3552918"/>
              <a:ext cx="0" cy="4015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5130136" y="2580420"/>
            <a:ext cx="360753" cy="0"/>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2872" y="1752037"/>
            <a:ext cx="531435" cy="482296"/>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89" name="Picture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118" name="TextBox 11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132" name="TextBox 131"/>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46875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22" presetClass="entr" presetSubtype="4" fill="hold" nodeType="afterEffect">
                                  <p:stCondLst>
                                    <p:cond delay="2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1700"/>
                            </p:stCondLst>
                            <p:childTnLst>
                              <p:par>
                                <p:cTn id="13" presetID="42" presetClass="path" presetSubtype="0" accel="50000" decel="50000" fill="hold" nodeType="afterEffect">
                                  <p:stCondLst>
                                    <p:cond delay="0"/>
                                  </p:stCondLst>
                                  <p:childTnLst>
                                    <p:animMotion origin="layout" path="M 1.0697E-6 2.76895E-7 L -0.04417 -0.36678 " pathEditMode="relative" rAng="0" ptsTypes="AA">
                                      <p:cBhvr>
                                        <p:cTn id="14" dur="1000" fill="hold"/>
                                        <p:tgtEl>
                                          <p:spTgt spid="77"/>
                                        </p:tgtEl>
                                        <p:attrNameLst>
                                          <p:attrName>ppt_x</p:attrName>
                                          <p:attrName>ppt_y</p:attrName>
                                        </p:attrNameLst>
                                      </p:cBhvr>
                                      <p:rCtr x="-2208" y="-18293"/>
                                    </p:animMotion>
                                  </p:childTnLst>
                                </p:cTn>
                              </p:par>
                            </p:childTnLst>
                          </p:cTn>
                        </p:par>
                        <p:par>
                          <p:cTn id="15" fill="hold">
                            <p:stCondLst>
                              <p:cond delay="2700"/>
                            </p:stCondLst>
                            <p:childTnLst>
                              <p:par>
                                <p:cTn id="16" presetID="10" presetClass="entr" presetSubtype="0"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75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750"/>
                                        <p:tgtEl>
                                          <p:spTgt spid="99"/>
                                        </p:tgtEl>
                                      </p:cBhvr>
                                    </p:animEffect>
                                  </p:childTnLst>
                                </p:cTn>
                              </p:par>
                              <p:par>
                                <p:cTn id="22" presetID="10" presetClass="entr" presetSubtype="0"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750"/>
                                        <p:tgtEl>
                                          <p:spTgt spid="108"/>
                                        </p:tgtEl>
                                      </p:cBhvr>
                                    </p:animEffect>
                                  </p:childTnLst>
                                </p:cTn>
                              </p:par>
                            </p:childTnLst>
                          </p:cTn>
                        </p:par>
                        <p:par>
                          <p:cTn id="25" fill="hold">
                            <p:stCondLst>
                              <p:cond delay="3450"/>
                            </p:stCondLst>
                            <p:childTnLst>
                              <p:par>
                                <p:cTn id="26" presetID="42" presetClass="path" presetSubtype="0" accel="50000" decel="50000" fill="hold" nodeType="afterEffect">
                                  <p:stCondLst>
                                    <p:cond delay="0"/>
                                  </p:stCondLst>
                                  <p:childTnLst>
                                    <p:animMotion origin="layout" path="M -0.04417 -0.36677 L 0.21943 -0.21993 " pathEditMode="relative" rAng="0" ptsTypes="AA">
                                      <p:cBhvr>
                                        <p:cTn id="27" dur="1000" fill="hold"/>
                                        <p:tgtEl>
                                          <p:spTgt spid="77"/>
                                        </p:tgtEl>
                                        <p:attrNameLst>
                                          <p:attrName>ppt_x</p:attrName>
                                          <p:attrName>ppt_y</p:attrName>
                                        </p:attrNameLst>
                                      </p:cBhvr>
                                      <p:rCtr x="13173" y="7331"/>
                                    </p:animMotion>
                                  </p:childTnLst>
                                </p:cTn>
                              </p:par>
                            </p:childTnLst>
                          </p:cTn>
                        </p:par>
                        <p:par>
                          <p:cTn id="28" fill="hold">
                            <p:stCondLst>
                              <p:cond delay="4450"/>
                            </p:stCondLst>
                            <p:childTnLst>
                              <p:par>
                                <p:cTn id="29" presetID="22" presetClass="entr" presetSubtype="4" fill="hold" nodeType="after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5250"/>
                            </p:stCondLst>
                            <p:childTnLst>
                              <p:par>
                                <p:cTn id="33" presetID="10" presetClass="entr" presetSubtype="0" fill="hold" grpId="0" nodeType="afterEffect">
                                  <p:stCondLst>
                                    <p:cond delay="50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
                            </p:stCondLst>
                            <p:childTnLst>
                              <p:par>
                                <p:cTn id="42" presetID="42" presetClass="path" presetSubtype="0" accel="50000" decel="50000" fill="hold" nodeType="afterEffect">
                                  <p:stCondLst>
                                    <p:cond delay="0"/>
                                  </p:stCondLst>
                                  <p:childTnLst>
                                    <p:animMotion origin="layout" path="M -3.06612E-6 -1.5025E-6 L 0.19952 -0.45166 " pathEditMode="relative" rAng="0" ptsTypes="AA">
                                      <p:cBhvr>
                                        <p:cTn id="43" dur="1000" fill="hold"/>
                                        <p:tgtEl>
                                          <p:spTgt spid="21"/>
                                        </p:tgtEl>
                                        <p:attrNameLst>
                                          <p:attrName>ppt_x</p:attrName>
                                          <p:attrName>ppt_y</p:attrName>
                                        </p:attrNameLst>
                                      </p:cBhvr>
                                      <p:rCtr x="9969" y="-22583"/>
                                    </p:animMotion>
                                  </p:childTnLst>
                                </p:cTn>
                              </p:par>
                            </p:childTnLst>
                          </p:cTn>
                        </p:par>
                        <p:par>
                          <p:cTn id="44" fill="hold">
                            <p:stCondLst>
                              <p:cond delay="1500"/>
                            </p:stCondLst>
                            <p:childTnLst>
                              <p:par>
                                <p:cTn id="45" presetID="22" presetClass="entr" presetSubtype="8" fill="hold" nodeType="afterEffect">
                                  <p:stCondLst>
                                    <p:cond delay="3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2300"/>
                            </p:stCondLst>
                            <p:childTnLst>
                              <p:par>
                                <p:cTn id="49" presetID="10" presetClass="entr" presetSubtype="0" fill="hold" nodeType="afterEffect">
                                  <p:stCondLst>
                                    <p:cond delay="30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childTnLst>
                          </p:cTn>
                        </p:par>
                        <p:par>
                          <p:cTn id="52" fill="hold">
                            <p:stCondLst>
                              <p:cond delay="3100"/>
                            </p:stCondLst>
                            <p:childTnLst>
                              <p:par>
                                <p:cTn id="53" presetID="10" presetClass="entr" presetSubtype="0" fill="hold"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par>
                          <p:cTn id="56" fill="hold">
                            <p:stCondLst>
                              <p:cond delay="3600"/>
                            </p:stCondLst>
                            <p:childTnLst>
                              <p:par>
                                <p:cTn id="57" presetID="10" presetClass="entr" presetSubtype="0" fill="hold" nodeType="after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500"/>
                                        <p:tgtEl>
                                          <p:spTgt spid="120"/>
                                        </p:tgtEl>
                                      </p:cBhvr>
                                    </p:animEffect>
                                  </p:childTnLst>
                                </p:cTn>
                              </p:par>
                            </p:childTnLst>
                          </p:cTn>
                        </p:par>
                        <p:par>
                          <p:cTn id="60" fill="hold">
                            <p:stCondLst>
                              <p:cond delay="4100"/>
                            </p:stCondLst>
                            <p:childTnLst>
                              <p:par>
                                <p:cTn id="61" presetID="22" presetClass="entr" presetSubtype="8"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left)">
                                      <p:cBhvr>
                                        <p:cTn id="63" dur="500"/>
                                        <p:tgtEl>
                                          <p:spTgt spid="92"/>
                                        </p:tgtEl>
                                      </p:cBhvr>
                                    </p:animEffect>
                                  </p:childTnLst>
                                </p:cTn>
                              </p:par>
                            </p:childTnLst>
                          </p:cTn>
                        </p:par>
                        <p:par>
                          <p:cTn id="64" fill="hold">
                            <p:stCondLst>
                              <p:cond delay="4600"/>
                            </p:stCondLst>
                            <p:childTnLst>
                              <p:par>
                                <p:cTn id="65" presetID="10" presetClass="entr" presetSubtype="0" fill="hold" nodeType="afterEffect">
                                  <p:stCondLst>
                                    <p:cond delay="50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childTnLst>
                                </p:cTn>
                              </p:par>
                              <p:par>
                                <p:cTn id="68" presetID="10" presetClass="entr" presetSubtype="0" fill="hold" nodeType="withEffect">
                                  <p:stCondLst>
                                    <p:cond delay="50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par>
                                <p:cTn id="71" presetID="10" presetClass="entr" presetSubtype="0" fill="hold" nodeType="withEffect">
                                  <p:stCondLst>
                                    <p:cond delay="500"/>
                                  </p:stCondLst>
                                  <p:childTnLst>
                                    <p:set>
                                      <p:cBhvr>
                                        <p:cTn id="72" dur="1" fill="hold">
                                          <p:stCondLst>
                                            <p:cond delay="0"/>
                                          </p:stCondLst>
                                        </p:cTn>
                                        <p:tgtEl>
                                          <p:spTgt spid="123"/>
                                        </p:tgtEl>
                                        <p:attrNameLst>
                                          <p:attrName>style.visibility</p:attrName>
                                        </p:attrNameLst>
                                      </p:cBhvr>
                                      <p:to>
                                        <p:strVal val="visible"/>
                                      </p:to>
                                    </p:set>
                                    <p:animEffect transition="in" filter="fade">
                                      <p:cBhvr>
                                        <p:cTn id="73" dur="500"/>
                                        <p:tgtEl>
                                          <p:spTgt spid="123"/>
                                        </p:tgtEl>
                                      </p:cBhvr>
                                    </p:animEffect>
                                  </p:childTnLst>
                                </p:cTn>
                              </p:par>
                            </p:childTnLst>
                          </p:cTn>
                        </p:par>
                        <p:par>
                          <p:cTn id="74" fill="hold">
                            <p:stCondLst>
                              <p:cond delay="5600"/>
                            </p:stCondLst>
                            <p:childTnLst>
                              <p:par>
                                <p:cTn id="75" presetID="10" presetClass="entr" presetSubtype="0" fill="hold" grpId="0" nodeType="afterEffect">
                                  <p:stCondLst>
                                    <p:cond delay="50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47" grpId="0"/>
      <p:bldP spid="1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Cloud Based Load Testing </a:t>
            </a:r>
            <a:r>
              <a:rPr lang="en-US" dirty="0" smtClean="0"/>
              <a:t>+ </a:t>
            </a:r>
            <a:br>
              <a:rPr lang="en-US" dirty="0" smtClean="0"/>
            </a:br>
            <a:r>
              <a:rPr lang="en-US" dirty="0" err="1" smtClean="0"/>
              <a:t>Autoscale</a:t>
            </a:r>
            <a:r>
              <a:rPr lang="en-US" dirty="0" smtClean="0"/>
              <a:t> </a:t>
            </a:r>
            <a:r>
              <a:rPr lang="en-US" dirty="0"/>
              <a:t>policies in </a:t>
            </a:r>
            <a:r>
              <a:rPr lang="en-US" dirty="0" err="1"/>
              <a:t>IaC</a:t>
            </a:r>
            <a:endParaRPr lang="en-US" dirty="0"/>
          </a:p>
        </p:txBody>
      </p:sp>
    </p:spTree>
    <p:extLst>
      <p:ext uri="{BB962C8B-B14F-4D97-AF65-F5344CB8AC3E}">
        <p14:creationId xmlns:p14="http://schemas.microsoft.com/office/powerpoint/2010/main" val="280009691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6200000" flipV="1">
            <a:off x="4760073" y="3433208"/>
            <a:ext cx="2880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rot="5400000" flipV="1">
            <a:off x="5793229" y="2389630"/>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flipV="1">
            <a:off x="5793229" y="3278631"/>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5400000" flipV="1">
            <a:off x="5793227" y="4269229"/>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33008" y="4885578"/>
            <a:ext cx="4449971" cy="4450143"/>
          </a:xfrm>
          <a:prstGeom prst="rect">
            <a:avLst/>
          </a:prstGeom>
        </p:spPr>
      </p:pic>
      <p:sp>
        <p:nvSpPr>
          <p:cNvPr id="29" name="Freeform 13"/>
          <p:cNvSpPr>
            <a:spLocks/>
          </p:cNvSpPr>
          <p:nvPr/>
        </p:nvSpPr>
        <p:spPr bwMode="auto">
          <a:xfrm>
            <a:off x="6157939" y="48052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7"/>
          <p:cNvSpPr txBox="1"/>
          <p:nvPr/>
        </p:nvSpPr>
        <p:spPr>
          <a:xfrm>
            <a:off x="1386941" y="1096499"/>
            <a:ext cx="8214259" cy="830997"/>
          </a:xfrm>
          <a:prstGeom prst="rect">
            <a:avLst/>
          </a:prstGeom>
          <a:noFill/>
        </p:spPr>
        <p:txBody>
          <a:bodyPr wrap="square" rtlCol="0">
            <a:spAutoFit/>
          </a:bodyPr>
          <a:lstStyle/>
          <a:p>
            <a:pPr>
              <a:defRPr/>
            </a:pPr>
            <a:r>
              <a:rPr lang="en-US" sz="2400" kern="0" spc="20" dirty="0">
                <a:gradFill>
                  <a:gsLst>
                    <a:gs pos="0">
                      <a:schemeClr val="tx1"/>
                    </a:gs>
                    <a:gs pos="100000">
                      <a:schemeClr val="tx1"/>
                    </a:gs>
                  </a:gsLst>
                  <a:lin ang="0" scaled="0"/>
                </a:gradFill>
                <a:latin typeface="Segoe UI Light"/>
                <a:cs typeface="Arial" pitchFamily="34" charset="0"/>
              </a:rPr>
              <a:t>Learn and understand how users use your app, how it reacts and quickly fix issues and bugs</a:t>
            </a:r>
          </a:p>
        </p:txBody>
      </p:sp>
      <p:sp>
        <p:nvSpPr>
          <p:cNvPr id="9" name="Title 18"/>
          <p:cNvSpPr txBox="1">
            <a:spLocks/>
          </p:cNvSpPr>
          <p:nvPr/>
        </p:nvSpPr>
        <p:spPr>
          <a:xfrm>
            <a:off x="1295400" y="347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rgbClr val="F6931A"/>
                    </a:gs>
                    <a:gs pos="100000">
                      <a:srgbClr val="F6931A"/>
                    </a:gs>
                  </a:gsLst>
                  <a:lin ang="5400000" scaled="0"/>
                </a:gradFill>
              </a:rPr>
              <a:t>Monitor + Learn</a:t>
            </a:r>
          </a:p>
        </p:txBody>
      </p:sp>
      <p:sp>
        <p:nvSpPr>
          <p:cNvPr id="10" name="Oval 9"/>
          <p:cNvSpPr/>
          <p:nvPr/>
        </p:nvSpPr>
        <p:spPr bwMode="auto">
          <a:xfrm>
            <a:off x="6024155" y="4673600"/>
            <a:ext cx="342900" cy="342900"/>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FFFFFF"/>
                </a:solidFill>
                <a:latin typeface="Segoe UI Light"/>
                <a:ea typeface="Segoe UI" pitchFamily="34" charset="0"/>
                <a:cs typeface="Segoe UI" pitchFamily="34" charset="0"/>
              </a:rPr>
              <a:t>4</a:t>
            </a:r>
          </a:p>
        </p:txBody>
      </p:sp>
      <p:grpSp>
        <p:nvGrpSpPr>
          <p:cNvPr id="2" name="Group 1"/>
          <p:cNvGrpSpPr/>
          <p:nvPr/>
        </p:nvGrpSpPr>
        <p:grpSpPr>
          <a:xfrm>
            <a:off x="6016564" y="3641577"/>
            <a:ext cx="5367052" cy="365757"/>
            <a:chOff x="6016564" y="3641577"/>
            <a:chExt cx="5367052" cy="365757"/>
          </a:xfrm>
        </p:grpSpPr>
        <p:cxnSp>
          <p:nvCxnSpPr>
            <p:cNvPr id="11" name="Straight Connector 10"/>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52267" y="3682277"/>
              <a:ext cx="4131349" cy="307777"/>
            </a:xfrm>
            <a:prstGeom prst="rect">
              <a:avLst/>
            </a:prstGeom>
            <a:noFill/>
          </p:spPr>
          <p:txBody>
            <a:bodyPr wrap="square" rtlCol="0">
              <a:spAutoFit/>
            </a:bodyPr>
            <a:lstStyle/>
            <a:p>
              <a:pPr>
                <a:defRPr/>
              </a:pPr>
              <a:r>
                <a:rPr lang="en-US" sz="1400" kern="0" dirty="0">
                  <a:gradFill>
                    <a:gsLst>
                      <a:gs pos="0">
                        <a:srgbClr val="F6931A"/>
                      </a:gs>
                      <a:gs pos="100000">
                        <a:srgbClr val="F6931A"/>
                      </a:gs>
                    </a:gsLst>
                  </a:gradFill>
                  <a:cs typeface="Arial" pitchFamily="34" charset="0"/>
                </a:rPr>
                <a:t>Monitor</a:t>
              </a:r>
              <a:endParaRPr lang="en-US" sz="1400" b="1" kern="0" dirty="0" smtClean="0">
                <a:gradFill>
                  <a:gsLst>
                    <a:gs pos="0">
                      <a:srgbClr val="F6931A"/>
                    </a:gs>
                    <a:gs pos="100000">
                      <a:srgbClr val="F6931A"/>
                    </a:gs>
                  </a:gsLst>
                </a:gradFill>
                <a:cs typeface="Arial" pitchFamily="34" charset="0"/>
              </a:endParaRPr>
            </a:p>
          </p:txBody>
        </p:sp>
        <p:sp>
          <p:nvSpPr>
            <p:cNvPr id="13" name="Oval 12"/>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908312" y="2661375"/>
            <a:ext cx="4474008" cy="365757"/>
            <a:chOff x="1908312" y="2661375"/>
            <a:chExt cx="4474008" cy="365757"/>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908312" y="2690936"/>
              <a:ext cx="3407259" cy="307777"/>
            </a:xfrm>
            <a:prstGeom prst="rect">
              <a:avLst/>
            </a:prstGeom>
            <a:noFill/>
          </p:spPr>
          <p:txBody>
            <a:bodyPr wrap="square" rtlCol="0">
              <a:spAutoFit/>
            </a:bodyPr>
            <a:lstStyle/>
            <a:p>
              <a:pPr algn="r">
                <a:defRPr/>
              </a:pPr>
              <a:r>
                <a:rPr lang="en-US" sz="1400" kern="0" dirty="0">
                  <a:gradFill>
                    <a:gsLst>
                      <a:gs pos="0">
                        <a:srgbClr val="F6931A"/>
                      </a:gs>
                      <a:gs pos="100000">
                        <a:srgbClr val="F6931A"/>
                      </a:gs>
                    </a:gsLst>
                  </a:gradFill>
                  <a:cs typeface="Arial" pitchFamily="34" charset="0"/>
                </a:rPr>
                <a:t>Feedback</a:t>
              </a:r>
              <a:endParaRPr lang="en-US" sz="1400" b="1" kern="0" dirty="0" smtClean="0">
                <a:gradFill>
                  <a:gsLst>
                    <a:gs pos="0">
                      <a:srgbClr val="F6931A"/>
                    </a:gs>
                    <a:gs pos="100000">
                      <a:srgbClr val="F6931A"/>
                    </a:gs>
                  </a:gsLst>
                </a:gradFill>
                <a:latin typeface="Segoe UI Light"/>
                <a:cs typeface="Arial" pitchFamily="34" charset="0"/>
              </a:endParaRPr>
            </a:p>
          </p:txBody>
        </p:sp>
      </p:grpSp>
      <p:sp>
        <p:nvSpPr>
          <p:cNvPr id="18" name="Rectangle 17"/>
          <p:cNvSpPr/>
          <p:nvPr/>
        </p:nvSpPr>
        <p:spPr>
          <a:xfrm>
            <a:off x="6487398" y="1735528"/>
            <a:ext cx="2992826" cy="461665"/>
          </a:xfrm>
          <a:prstGeom prst="rect">
            <a:avLst/>
          </a:prstGeom>
        </p:spPr>
        <p:txBody>
          <a:bodyPr wrap="none">
            <a:spAutoFit/>
          </a:bodyPr>
          <a:lstStyle/>
          <a:p>
            <a:r>
              <a:rPr lang="en-US" sz="2400" kern="0" dirty="0">
                <a:gradFill>
                  <a:gsLst>
                    <a:gs pos="0">
                      <a:srgbClr val="C02DA2"/>
                    </a:gs>
                    <a:gs pos="100000">
                      <a:srgbClr val="C02DA2"/>
                    </a:gs>
                  </a:gsLst>
                  <a:lin ang="0" scaled="0"/>
                </a:gradFill>
                <a:latin typeface="Segoe UI Light"/>
                <a:cs typeface="Arial" pitchFamily="34" charset="0"/>
              </a:rPr>
              <a:t>Plan the next iteration</a:t>
            </a:r>
            <a:endParaRPr lang="en-US" sz="2400" dirty="0">
              <a:gradFill>
                <a:gsLst>
                  <a:gs pos="0">
                    <a:srgbClr val="C02DA2"/>
                  </a:gs>
                  <a:gs pos="100000">
                    <a:srgbClr val="C02DA2"/>
                  </a:gs>
                </a:gsLst>
                <a:lin ang="0" scaled="0"/>
              </a:gradFill>
            </a:endParaRPr>
          </a:p>
        </p:txBody>
      </p:sp>
      <p:grpSp>
        <p:nvGrpSpPr>
          <p:cNvPr id="32" name="Group 31"/>
          <p:cNvGrpSpPr/>
          <p:nvPr/>
        </p:nvGrpSpPr>
        <p:grpSpPr>
          <a:xfrm>
            <a:off x="400430" y="482599"/>
            <a:ext cx="935248" cy="566011"/>
            <a:chOff x="7302500" y="1771650"/>
            <a:chExt cx="1282700" cy="776288"/>
          </a:xfrm>
        </p:grpSpPr>
        <p:sp>
          <p:nvSpPr>
            <p:cNvPr id="3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8" name="Isosceles Triangle 47"/>
          <p:cNvSpPr/>
          <p:nvPr/>
        </p:nvSpPr>
        <p:spPr bwMode="auto">
          <a:xfrm rot="10800000" flipV="1">
            <a:off x="5945619" y="171626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48"/>
          <p:cNvSpPr/>
          <p:nvPr/>
        </p:nvSpPr>
        <p:spPr bwMode="auto">
          <a:xfrm rot="10800000" flipV="1">
            <a:off x="5945619" y="1716261"/>
            <a:ext cx="510159" cy="439792"/>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924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down)">
                                      <p:cBhvr>
                                        <p:cTn id="9" dur="500"/>
                                        <p:tgtEl>
                                          <p:spTgt spid="29"/>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0" grpId="0" animBg="1"/>
      <p:bldP spid="29" grpId="0" animBg="1"/>
      <p:bldP spid="10" grpId="0" animBg="1"/>
      <p:bldP spid="18" grpId="0"/>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797293" y="5237019"/>
            <a:ext cx="2038101" cy="1175582"/>
            <a:chOff x="940119" y="5293964"/>
            <a:chExt cx="1940093" cy="1119051"/>
          </a:xfrm>
        </p:grpSpPr>
        <p:sp>
          <p:nvSpPr>
            <p:cNvPr id="36"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9"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0"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1" name="Picture 40"/>
          <p:cNvPicPr>
            <a:picLocks noChangeAspect="1"/>
          </p:cNvPicPr>
          <p:nvPr/>
        </p:nvPicPr>
        <p:blipFill rotWithShape="1">
          <a:blip r:embed="rId3"/>
          <a:srcRect r="31790"/>
          <a:stretch/>
        </p:blipFill>
        <p:spPr>
          <a:xfrm>
            <a:off x="2825394" y="4815840"/>
            <a:ext cx="606773" cy="1754296"/>
          </a:xfrm>
          <a:prstGeom prst="rect">
            <a:avLst/>
          </a:prstGeom>
        </p:spPr>
      </p:pic>
      <p:pic>
        <p:nvPicPr>
          <p:cNvPr id="42" name="Picture 41"/>
          <p:cNvPicPr>
            <a:picLocks noChangeAspect="1"/>
          </p:cNvPicPr>
          <p:nvPr/>
        </p:nvPicPr>
        <p:blipFill rotWithShape="1">
          <a:blip r:embed="rId4"/>
          <a:srcRect l="40545"/>
          <a:stretch/>
        </p:blipFill>
        <p:spPr>
          <a:xfrm>
            <a:off x="191873" y="4562856"/>
            <a:ext cx="692978" cy="2090768"/>
          </a:xfrm>
          <a:prstGeom prst="rect">
            <a:avLst/>
          </a:prstGeom>
        </p:spPr>
      </p:pic>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Availability Monitoring</a:t>
            </a:r>
            <a:endParaRPr lang="en-US" dirty="0">
              <a:gradFill>
                <a:gsLst>
                  <a:gs pos="2917">
                    <a:schemeClr val="tx2"/>
                  </a:gs>
                  <a:gs pos="30000">
                    <a:schemeClr val="tx2"/>
                  </a:gs>
                </a:gsLst>
                <a:lin ang="5400000" scaled="0"/>
              </a:gradFill>
            </a:endParaRPr>
          </a:p>
        </p:txBody>
      </p:sp>
      <p:sp>
        <p:nvSpPr>
          <p:cNvPr id="37" name="Value"/>
          <p:cNvSpPr txBox="1"/>
          <p:nvPr/>
        </p:nvSpPr>
        <p:spPr>
          <a:xfrm>
            <a:off x="7898188" y="1877739"/>
            <a:ext cx="2815409" cy="161240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Faster Detection </a:t>
            </a:r>
            <a:r>
              <a:rPr lang="en-US" sz="2400" dirty="0" smtClean="0">
                <a:gradFill>
                  <a:gsLst>
                    <a:gs pos="0">
                      <a:schemeClr val="tx1"/>
                    </a:gs>
                    <a:gs pos="100000">
                      <a:schemeClr val="tx1"/>
                    </a:gs>
                  </a:gsLst>
                  <a:lin ang="5400000" scaled="0"/>
                </a:gradFill>
                <a:latin typeface="Segoe UI Light"/>
              </a:rPr>
              <a:t/>
            </a:r>
            <a:br>
              <a:rPr lang="en-US" sz="2400" dirty="0" smtClean="0">
                <a:gradFill>
                  <a:gsLst>
                    <a:gs pos="0">
                      <a:schemeClr val="tx1"/>
                    </a:gs>
                    <a:gs pos="100000">
                      <a:schemeClr val="tx1"/>
                    </a:gs>
                  </a:gsLst>
                  <a:lin ang="5400000" scaled="0"/>
                </a:gradFill>
                <a:latin typeface="Segoe UI Light"/>
              </a:rPr>
            </a:br>
            <a:r>
              <a:rPr lang="en-US" sz="2400" dirty="0" smtClean="0">
                <a:gradFill>
                  <a:gsLst>
                    <a:gs pos="0">
                      <a:schemeClr val="tx1"/>
                    </a:gs>
                    <a:gs pos="100000">
                      <a:schemeClr val="tx1"/>
                    </a:gs>
                  </a:gsLst>
                  <a:lin ang="5400000" scaled="0"/>
                </a:gradFill>
                <a:latin typeface="Segoe UI Light"/>
              </a:rPr>
              <a:t>&amp; </a:t>
            </a:r>
            <a:r>
              <a:rPr lang="en-US" sz="2400" dirty="0">
                <a:gradFill>
                  <a:gsLst>
                    <a:gs pos="0">
                      <a:schemeClr val="tx1"/>
                    </a:gs>
                    <a:gs pos="100000">
                      <a:schemeClr val="tx1"/>
                    </a:gs>
                  </a:gsLst>
                  <a:lin ang="5400000" scaled="0"/>
                </a:gradFill>
                <a:latin typeface="Segoe UI Light"/>
              </a:rPr>
              <a:t>Remediation</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cxnSp>
        <p:nvCxnSpPr>
          <p:cNvPr id="48" name="Straight Connector 3"/>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1"/>
          <p:cNvSpPr/>
          <p:nvPr/>
        </p:nvSpPr>
        <p:spPr bwMode="auto">
          <a:xfrm>
            <a:off x="2984579" y="2366152"/>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2"/>
          <p:cNvSpPr/>
          <p:nvPr/>
        </p:nvSpPr>
        <p:spPr bwMode="auto">
          <a:xfrm>
            <a:off x="2993614" y="236324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3"/>
          <p:cNvSpPr/>
          <p:nvPr/>
        </p:nvSpPr>
        <p:spPr bwMode="auto">
          <a:xfrm>
            <a:off x="2993614" y="2366152"/>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MONITORING </a:t>
            </a:r>
          </a:p>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SERVICE</a:t>
            </a:r>
          </a:p>
        </p:txBody>
      </p:sp>
      <p:pic>
        <p:nvPicPr>
          <p:cNvPr id="49" name="Te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6012" y="2438917"/>
            <a:ext cx="621617" cy="633805"/>
          </a:xfrm>
          <a:prstGeom prst="rect">
            <a:avLst/>
          </a:prstGeom>
        </p:spPr>
      </p:pic>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93" name="Ale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800" y="3845955"/>
            <a:ext cx="729831" cy="662349"/>
          </a:xfrm>
          <a:prstGeom prst="rect">
            <a:avLst/>
          </a:prstGeom>
        </p:spPr>
      </p:pic>
      <p:pic>
        <p:nvPicPr>
          <p:cNvPr id="59" name="Alert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800" y="3845955"/>
            <a:ext cx="729831" cy="662349"/>
          </a:xfrm>
          <a:prstGeom prst="rect">
            <a:avLst/>
          </a:prstGeom>
        </p:spPr>
      </p:pic>
      <p:pic>
        <p:nvPicPr>
          <p:cNvPr id="60" name="Alert 3" descr="Down:  Alert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8927" y="2463669"/>
            <a:ext cx="729831" cy="662349"/>
          </a:xfrm>
          <a:prstGeom prst="rect">
            <a:avLst/>
          </a:prstGeom>
        </p:spPr>
      </p:pic>
      <p:sp>
        <p:nvSpPr>
          <p:cNvPr id="30" name="Freeform 147"/>
          <p:cNvSpPr>
            <a:spLocks/>
          </p:cNvSpPr>
          <p:nvPr/>
        </p:nvSpPr>
        <p:spPr bwMode="auto">
          <a:xfrm>
            <a:off x="759224" y="5252568"/>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Tree>
    <p:extLst>
      <p:ext uri="{BB962C8B-B14F-4D97-AF65-F5344CB8AC3E}">
        <p14:creationId xmlns:p14="http://schemas.microsoft.com/office/powerpoint/2010/main" val="2714651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10" presetClass="entr" presetSubtype="0" fill="hold" nodeType="afterEffect">
                                  <p:stCondLst>
                                    <p:cond delay="30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6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1000"/>
                                        <p:tgtEl>
                                          <p:spTgt spid="5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600"/>
                                        <p:tgtEl>
                                          <p:spTgt spid="51"/>
                                        </p:tgtEl>
                                      </p:cBhvr>
                                    </p:animEffect>
                                  </p:childTnLst>
                                </p:cTn>
                              </p:par>
                              <p:par>
                                <p:cTn id="21" presetID="42" presetClass="path" presetSubtype="0" accel="50000" decel="50000" fill="hold" grpId="0" nodeType="withEffect">
                                  <p:stCondLst>
                                    <p:cond delay="0"/>
                                  </p:stCondLst>
                                  <p:childTnLst>
                                    <p:animMotion origin="layout" path="M -2.63467E-6 3.43168E-6 L 0.24815 0.00317 " pathEditMode="relative" rAng="0" ptsTypes="AA">
                                      <p:cBhvr>
                                        <p:cTn id="22" dur="2000" fill="hold"/>
                                        <p:tgtEl>
                                          <p:spTgt spid="8"/>
                                        </p:tgtEl>
                                        <p:attrNameLst>
                                          <p:attrName>ppt_x</p:attrName>
                                          <p:attrName>ppt_y</p:attrName>
                                        </p:attrNameLst>
                                      </p:cBhvr>
                                      <p:rCtr x="12407" y="159"/>
                                    </p:animMotion>
                                  </p:childTnLst>
                                </p:cTn>
                              </p:par>
                              <p:par>
                                <p:cTn id="23" presetID="42" presetClass="path" presetSubtype="0" accel="50000" decel="50000" fill="hold" grpId="0" nodeType="withEffect">
                                  <p:stCondLst>
                                    <p:cond delay="500"/>
                                  </p:stCondLst>
                                  <p:childTnLst>
                                    <p:animMotion origin="layout" path="M 1.47307E-6 -2.64185E-6 L 0.24815 0.00318 " pathEditMode="relative" rAng="0" ptsTypes="AA">
                                      <p:cBhvr>
                                        <p:cTn id="24" dur="2000" fill="hold"/>
                                        <p:tgtEl>
                                          <p:spTgt spid="55"/>
                                        </p:tgtEl>
                                        <p:attrNameLst>
                                          <p:attrName>ppt_x</p:attrName>
                                          <p:attrName>ppt_y</p:attrName>
                                        </p:attrNameLst>
                                      </p:cBhvr>
                                      <p:rCtr x="12407" y="159"/>
                                    </p:animMotion>
                                  </p:childTnLst>
                                </p:cTn>
                              </p:par>
                              <p:par>
                                <p:cTn id="25" presetID="42" presetClass="path" presetSubtype="0" accel="50000" decel="50000" fill="hold" grpId="0" nodeType="withEffect">
                                  <p:stCondLst>
                                    <p:cond delay="1000"/>
                                  </p:stCondLst>
                                  <p:childTnLst>
                                    <p:animMotion origin="layout" path="M 1.47307E-6 3.43168E-6 L 0.24815 0.00317 " pathEditMode="relative" rAng="0" ptsTypes="AA">
                                      <p:cBhvr>
                                        <p:cTn id="26" dur="2000" fill="hold"/>
                                        <p:tgtEl>
                                          <p:spTgt spid="57"/>
                                        </p:tgtEl>
                                        <p:attrNameLst>
                                          <p:attrName>ppt_x</p:attrName>
                                          <p:attrName>ppt_y</p:attrName>
                                        </p:attrNameLst>
                                      </p:cBhvr>
                                      <p:rCtr x="12407" y="159"/>
                                    </p:animMotion>
                                  </p:childTnLst>
                                </p:cTn>
                              </p:par>
                              <p:par>
                                <p:cTn id="27" presetID="42" presetClass="path" presetSubtype="0" accel="50000" decel="50000" fill="hold" grpId="1" nodeType="withEffect">
                                  <p:stCondLst>
                                    <p:cond delay="2000"/>
                                  </p:stCondLst>
                                  <p:childTnLst>
                                    <p:animMotion origin="layout" path="M 0.24815 0.00317 L 0.24815 0.13527 " pathEditMode="relative" rAng="0" ptsTypes="AA">
                                      <p:cBhvr>
                                        <p:cTn id="28" dur="1000" fill="hold"/>
                                        <p:tgtEl>
                                          <p:spTgt spid="8"/>
                                        </p:tgtEl>
                                        <p:attrNameLst>
                                          <p:attrName>ppt_x</p:attrName>
                                          <p:attrName>ppt_y</p:attrName>
                                        </p:attrNameLst>
                                      </p:cBhvr>
                                      <p:rCtr x="0" y="6605"/>
                                    </p:animMotion>
                                  </p:childTnLst>
                                </p:cTn>
                              </p:par>
                              <p:par>
                                <p:cTn id="29" presetID="42" presetClass="path" presetSubtype="0" accel="50000" decel="50000" fill="hold" grpId="1" nodeType="withEffect">
                                  <p:stCondLst>
                                    <p:cond delay="2500"/>
                                  </p:stCondLst>
                                  <p:childTnLst>
                                    <p:animMotion origin="layout" path="M 0.24815 0.00318 L 0.24815 0.13527 " pathEditMode="relative" rAng="0" ptsTypes="AA">
                                      <p:cBhvr>
                                        <p:cTn id="30" dur="1000" fill="hold"/>
                                        <p:tgtEl>
                                          <p:spTgt spid="55"/>
                                        </p:tgtEl>
                                        <p:attrNameLst>
                                          <p:attrName>ppt_x</p:attrName>
                                          <p:attrName>ppt_y</p:attrName>
                                        </p:attrNameLst>
                                      </p:cBhvr>
                                      <p:rCtr x="0" y="6605"/>
                                    </p:animMotion>
                                  </p:childTnLst>
                                </p:cTn>
                              </p:par>
                              <p:par>
                                <p:cTn id="31" presetID="42" presetClass="path" presetSubtype="0" accel="50000" decel="50000" fill="hold" grpId="1" nodeType="withEffect">
                                  <p:stCondLst>
                                    <p:cond delay="3000"/>
                                  </p:stCondLst>
                                  <p:childTnLst>
                                    <p:animMotion origin="layout" path="M 0.24815 0.00317 L 0.24815 0.13527 " pathEditMode="relative" rAng="0" ptsTypes="AA">
                                      <p:cBhvr>
                                        <p:cTn id="32" dur="1000" fill="hold"/>
                                        <p:tgtEl>
                                          <p:spTgt spid="57"/>
                                        </p:tgtEl>
                                        <p:attrNameLst>
                                          <p:attrName>ppt_x</p:attrName>
                                          <p:attrName>ppt_y</p:attrName>
                                        </p:attrNameLst>
                                      </p:cBhvr>
                                      <p:rCtr x="0" y="6605"/>
                                    </p:animMotion>
                                  </p:childTnLst>
                                </p:cTn>
                              </p:par>
                              <p:par>
                                <p:cTn id="33" presetID="42" presetClass="path" presetSubtype="0" accel="50000" decel="50000" fill="hold" grpId="0" nodeType="withEffect">
                                  <p:stCondLst>
                                    <p:cond delay="3000"/>
                                  </p:stCondLst>
                                  <p:childTnLst>
                                    <p:animMotion origin="layout" path="M -1.72836E-6 -4.35315E-6 L 2.40745E-6 -0.12778 " pathEditMode="relative" rAng="0" ptsTypes="AA">
                                      <p:cBhvr>
                                        <p:cTn id="34" dur="1000" fill="hold"/>
                                        <p:tgtEl>
                                          <p:spTgt spid="54"/>
                                        </p:tgtEl>
                                        <p:attrNameLst>
                                          <p:attrName>ppt_x</p:attrName>
                                          <p:attrName>ppt_y</p:attrName>
                                        </p:attrNameLst>
                                      </p:cBhvr>
                                      <p:rCtr x="-77" y="-6537"/>
                                    </p:animMotion>
                                  </p:childTnLst>
                                </p:cTn>
                              </p:par>
                              <p:par>
                                <p:cTn id="35" presetID="42" presetClass="path" presetSubtype="0" accel="50000" decel="50000" fill="hold" grpId="0" nodeType="withEffect">
                                  <p:stCondLst>
                                    <p:cond delay="3500"/>
                                  </p:stCondLst>
                                  <p:childTnLst>
                                    <p:animMotion origin="layout" path="M -1.72836E-6 -1.31639E-6 L -1.72836E-6 -0.12778 " pathEditMode="relative" rAng="0" ptsTypes="AA">
                                      <p:cBhvr>
                                        <p:cTn id="36" dur="1000" fill="hold"/>
                                        <p:tgtEl>
                                          <p:spTgt spid="56"/>
                                        </p:tgtEl>
                                        <p:attrNameLst>
                                          <p:attrName>ppt_x</p:attrName>
                                          <p:attrName>ppt_y</p:attrName>
                                        </p:attrNameLst>
                                      </p:cBhvr>
                                      <p:rCtr x="0" y="-6400"/>
                                    </p:animMotion>
                                  </p:childTnLst>
                                </p:cTn>
                              </p:par>
                              <p:par>
                                <p:cTn id="37" presetID="42" presetClass="path" presetSubtype="0" accel="50000" decel="50000" fill="hold" grpId="0" nodeType="withEffect">
                                  <p:stCondLst>
                                    <p:cond delay="4000"/>
                                  </p:stCondLst>
                                  <p:childTnLst>
                                    <p:animMotion origin="layout" path="M -1.72836E-6 -3.09578E-6 L -1.72836E-6 -0.12778 " pathEditMode="relative" rAng="0" ptsTypes="AA">
                                      <p:cBhvr>
                                        <p:cTn id="38" dur="1000" fill="hold"/>
                                        <p:tgtEl>
                                          <p:spTgt spid="58"/>
                                        </p:tgtEl>
                                        <p:attrNameLst>
                                          <p:attrName>ppt_x</p:attrName>
                                          <p:attrName>ppt_y</p:attrName>
                                        </p:attrNameLst>
                                      </p:cBhvr>
                                      <p:rCtr x="0" y="-6400"/>
                                    </p:animMotion>
                                  </p:childTnLst>
                                </p:cTn>
                              </p:par>
                              <p:par>
                                <p:cTn id="39" presetID="42" presetClass="path" presetSubtype="0" accel="50000" decel="50000" fill="hold" grpId="1" nodeType="withEffect">
                                  <p:stCondLst>
                                    <p:cond delay="4000"/>
                                  </p:stCondLst>
                                  <p:childTnLst>
                                    <p:animMotion origin="layout" path="M -1.72836E-6 -0.12778 L -0.24815 -0.13095 " pathEditMode="relative" rAng="0" ptsTypes="AA">
                                      <p:cBhvr>
                                        <p:cTn id="40" dur="2000" fill="hold"/>
                                        <p:tgtEl>
                                          <p:spTgt spid="54"/>
                                        </p:tgtEl>
                                        <p:attrNameLst>
                                          <p:attrName>ppt_x</p:attrName>
                                          <p:attrName>ppt_y</p:attrName>
                                        </p:attrNameLst>
                                      </p:cBhvr>
                                      <p:rCtr x="-12548" y="-91"/>
                                    </p:animMotion>
                                  </p:childTnLst>
                                </p:cTn>
                              </p:par>
                              <p:par>
                                <p:cTn id="41" presetID="42" presetClass="path" presetSubtype="0" accel="50000" decel="50000" fill="hold" grpId="1" nodeType="withEffect">
                                  <p:stCondLst>
                                    <p:cond delay="4500"/>
                                  </p:stCondLst>
                                  <p:childTnLst>
                                    <p:animMotion origin="layout" path="M -1.72836E-6 -0.12778 L -0.24815 -0.13096 " pathEditMode="relative" rAng="0" ptsTypes="AA">
                                      <p:cBhvr>
                                        <p:cTn id="42" dur="2000" fill="hold"/>
                                        <p:tgtEl>
                                          <p:spTgt spid="56"/>
                                        </p:tgtEl>
                                        <p:attrNameLst>
                                          <p:attrName>ppt_x</p:attrName>
                                          <p:attrName>ppt_y</p:attrName>
                                        </p:attrNameLst>
                                      </p:cBhvr>
                                      <p:rCtr x="-12407" y="-159"/>
                                    </p:animMotion>
                                  </p:childTnLst>
                                </p:cTn>
                              </p:par>
                              <p:par>
                                <p:cTn id="43" presetID="42" presetClass="path" presetSubtype="0" accel="50000" decel="50000" fill="hold" grpId="1" nodeType="withEffect">
                                  <p:stCondLst>
                                    <p:cond delay="5000"/>
                                  </p:stCondLst>
                                  <p:childTnLst>
                                    <p:animMotion origin="layout" path="M -1.72836E-6 -0.12778 L -0.24815 -0.13095 " pathEditMode="relative" rAng="0" ptsTypes="AA">
                                      <p:cBhvr>
                                        <p:cTn id="44" dur="2000" fill="hold"/>
                                        <p:tgtEl>
                                          <p:spTgt spid="58"/>
                                        </p:tgtEl>
                                        <p:attrNameLst>
                                          <p:attrName>ppt_x</p:attrName>
                                          <p:attrName>ppt_y</p:attrName>
                                        </p:attrNameLst>
                                      </p:cBhvr>
                                      <p:rCtr x="-12407" y="-159"/>
                                    </p:animMotion>
                                  </p:childTnLst>
                                </p:cTn>
                              </p:par>
                            </p:childTnLst>
                          </p:cTn>
                        </p:par>
                        <p:par>
                          <p:cTn id="45" fill="hold">
                            <p:stCondLst>
                              <p:cond delay="8000"/>
                            </p:stCondLst>
                            <p:childTnLst>
                              <p:par>
                                <p:cTn id="46" presetID="42" presetClass="path" presetSubtype="0" accel="50000" decel="50000" fill="hold" grpId="0" nodeType="afterEffect">
                                  <p:stCondLst>
                                    <p:cond delay="0"/>
                                  </p:stCondLst>
                                  <p:childTnLst>
                                    <p:animMotion origin="layout" path="M -1.72836E-6 -4.86609E-6 L 0.03817 -0.00113 " pathEditMode="relative" rAng="0" ptsTypes="AA">
                                      <p:cBhvr>
                                        <p:cTn id="47" dur="650" fill="hold"/>
                                        <p:tgtEl>
                                          <p:spTgt spid="124"/>
                                        </p:tgtEl>
                                        <p:attrNameLst>
                                          <p:attrName>ppt_x</p:attrName>
                                          <p:attrName>ppt_y</p:attrName>
                                        </p:attrNameLst>
                                      </p:cBhvr>
                                      <p:rCtr x="1902" y="-68"/>
                                    </p:animMotion>
                                  </p:childTnLst>
                                </p:cTn>
                              </p:par>
                              <p:par>
                                <p:cTn id="48" presetID="10" presetClass="entr" presetSubtype="0"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650"/>
                                        <p:tgtEl>
                                          <p:spTgt spid="93"/>
                                        </p:tgtEl>
                                      </p:cBhvr>
                                    </p:animEffect>
                                  </p:childTnLst>
                                </p:cTn>
                              </p:par>
                            </p:childTnLst>
                          </p:cTn>
                        </p:par>
                        <p:par>
                          <p:cTn id="51" fill="hold">
                            <p:stCondLst>
                              <p:cond delay="8650"/>
                            </p:stCondLst>
                            <p:childTnLst>
                              <p:par>
                                <p:cTn id="52" presetID="1"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2.34618E-6 -2.63277E-7 L 0.04212 -0.11167 " pathEditMode="relative" rAng="0" ptsTypes="AA">
                                      <p:cBhvr>
                                        <p:cTn id="57" dur="1000" fill="hold"/>
                                        <p:tgtEl>
                                          <p:spTgt spid="59"/>
                                        </p:tgtEl>
                                        <p:attrNameLst>
                                          <p:attrName>ppt_x</p:attrName>
                                          <p:attrName>ppt_y</p:attrName>
                                        </p:attrNameLst>
                                      </p:cBhvr>
                                      <p:rCtr x="2106" y="-4312"/>
                                    </p:animMotion>
                                  </p:childTnLst>
                                </p:cTn>
                              </p:par>
                            </p:childTnLst>
                          </p:cTn>
                        </p:par>
                        <p:par>
                          <p:cTn id="58" fill="hold">
                            <p:stCondLst>
                              <p:cond delay="1000"/>
                            </p:stCondLst>
                            <p:childTnLst>
                              <p:par>
                                <p:cTn id="59" presetID="42" presetClass="path" presetSubtype="0" accel="50000" decel="50000" fill="hold" nodeType="afterEffect">
                                  <p:stCondLst>
                                    <p:cond delay="0"/>
                                  </p:stCondLst>
                                  <p:childTnLst>
                                    <p:animMotion origin="layout" path="M 0.04212 -0.10735 L 0.04213 -0.23945 " pathEditMode="relative" rAng="0" ptsTypes="AA">
                                      <p:cBhvr>
                                        <p:cTn id="60" dur="1000" fill="hold"/>
                                        <p:tgtEl>
                                          <p:spTgt spid="59"/>
                                        </p:tgtEl>
                                        <p:attrNameLst>
                                          <p:attrName>ppt_x</p:attrName>
                                          <p:attrName>ppt_y</p:attrName>
                                        </p:attrNameLst>
                                      </p:cBhvr>
                                      <p:rCtr x="-77" y="-6378"/>
                                    </p:animMotion>
                                  </p:childTnLst>
                                </p:cTn>
                              </p:par>
                            </p:childTnLst>
                          </p:cTn>
                        </p:par>
                        <p:par>
                          <p:cTn id="61" fill="hold">
                            <p:stCondLst>
                              <p:cond delay="2000"/>
                            </p:stCondLst>
                            <p:childTnLst>
                              <p:par>
                                <p:cTn id="62" presetID="42" presetClass="path" presetSubtype="0" accel="50000" decel="50000" fill="hold" nodeType="afterEffect">
                                  <p:stCondLst>
                                    <p:cond delay="0"/>
                                  </p:stCondLst>
                                  <p:childTnLst>
                                    <p:animMotion origin="layout" path="M 0.04212 -0.23945 L -0.20603 -0.24263 " pathEditMode="relative" rAng="0" ptsTypes="AA">
                                      <p:cBhvr>
                                        <p:cTn id="63" dur="2000" fill="hold"/>
                                        <p:tgtEl>
                                          <p:spTgt spid="59"/>
                                        </p:tgtEl>
                                        <p:attrNameLst>
                                          <p:attrName>ppt_x</p:attrName>
                                          <p:attrName>ppt_y</p:attrName>
                                        </p:attrNameLst>
                                      </p:cBhvr>
                                      <p:rCtr x="-11948" y="227"/>
                                    </p:animMotion>
                                  </p:childTnLst>
                                </p:cTn>
                              </p:par>
                            </p:childTnLst>
                          </p:cTn>
                        </p:par>
                        <p:par>
                          <p:cTn id="64" fill="hold">
                            <p:stCondLst>
                              <p:cond delay="4000"/>
                            </p:stCondLst>
                            <p:childTnLst>
                              <p:par>
                                <p:cTn id="65" presetID="42" presetClass="path" presetSubtype="0" accel="50000" decel="50000" fill="hold" nodeType="afterEffect">
                                  <p:stCondLst>
                                    <p:cond delay="0"/>
                                  </p:stCondLst>
                                  <p:childTnLst>
                                    <p:animMotion origin="layout" path="M -0.20603 -0.24262 L -0.24981 -0.19768 " pathEditMode="relative" rAng="0" ptsTypes="AA">
                                      <p:cBhvr>
                                        <p:cTn id="66" dur="1000" fill="hold"/>
                                        <p:tgtEl>
                                          <p:spTgt spid="59"/>
                                        </p:tgtEl>
                                        <p:attrNameLst>
                                          <p:attrName>ppt_x</p:attrName>
                                          <p:attrName>ppt_y</p:attrName>
                                        </p:attrNameLst>
                                      </p:cBhvr>
                                      <p:rCtr x="-2196" y="2247"/>
                                    </p:animMotion>
                                  </p:childTnLst>
                                </p:cTn>
                              </p:par>
                            </p:childTnLst>
                          </p:cTn>
                        </p:par>
                        <p:par>
                          <p:cTn id="67" fill="hold">
                            <p:stCondLst>
                              <p:cond delay="5000"/>
                            </p:stCondLst>
                            <p:childTnLst>
                              <p:par>
                                <p:cTn id="68" presetID="1" presetClass="entr" presetSubtype="0" fill="hold" nodeType="afterEffect">
                                  <p:stCondLst>
                                    <p:cond delay="0"/>
                                  </p:stCondLst>
                                  <p:childTnLst>
                                    <p:set>
                                      <p:cBhvr>
                                        <p:cTn id="69" dur="1" fill="hold">
                                          <p:stCondLst>
                                            <p:cond delay="0"/>
                                          </p:stCondLst>
                                        </p:cTn>
                                        <p:tgtEl>
                                          <p:spTgt spid="60"/>
                                        </p:tgtEl>
                                        <p:attrNameLst>
                                          <p:attrName>style.visibility</p:attrName>
                                        </p:attrNameLst>
                                      </p:cBhvr>
                                      <p:to>
                                        <p:strVal val="visible"/>
                                      </p:to>
                                    </p:set>
                                  </p:childTnLst>
                                </p:cTn>
                              </p:par>
                            </p:childTnLst>
                          </p:cTn>
                        </p:par>
                        <p:par>
                          <p:cTn id="70" fill="hold">
                            <p:stCondLst>
                              <p:cond delay="5000"/>
                            </p:stCondLst>
                            <p:childTnLst>
                              <p:par>
                                <p:cTn id="71" presetID="42" presetClass="path" presetSubtype="0" accel="50000" decel="50000" fill="hold" nodeType="afterEffect">
                                  <p:stCondLst>
                                    <p:cond delay="0"/>
                                  </p:stCondLst>
                                  <p:childTnLst>
                                    <p:animMotion origin="layout" path="M -0.24981 -0.19768 L -0.30342 -0.13345 " pathEditMode="relative" rAng="0" ptsTypes="AA">
                                      <p:cBhvr>
                                        <p:cTn id="72" dur="1000" fill="hold"/>
                                        <p:tgtEl>
                                          <p:spTgt spid="59"/>
                                        </p:tgtEl>
                                        <p:attrNameLst>
                                          <p:attrName>ppt_x</p:attrName>
                                          <p:attrName>ppt_y</p:attrName>
                                        </p:attrNameLst>
                                      </p:cBhvr>
                                      <p:rCtr x="-2681" y="3200"/>
                                    </p:animMotion>
                                  </p:childTnLst>
                                </p:cTn>
                              </p:par>
                            </p:childTnLst>
                          </p:cTn>
                        </p:par>
                        <p:par>
                          <p:cTn id="73" fill="hold">
                            <p:stCondLst>
                              <p:cond delay="6000"/>
                            </p:stCondLst>
                            <p:childTnLst>
                              <p:par>
                                <p:cTn id="74" presetID="42" presetClass="path" presetSubtype="0" accel="50000" decel="50000" fill="hold" nodeType="afterEffect">
                                  <p:stCondLst>
                                    <p:cond delay="0"/>
                                  </p:stCondLst>
                                  <p:childTnLst>
                                    <p:animMotion origin="layout" path="M -0.30342 -0.13345 L -0.30291 0.05719 " pathEditMode="relative" rAng="0" ptsTypes="AA">
                                      <p:cBhvr>
                                        <p:cTn id="75" dur="1000" fill="hold"/>
                                        <p:tgtEl>
                                          <p:spTgt spid="59"/>
                                        </p:tgtEl>
                                        <p:attrNameLst>
                                          <p:attrName>ppt_x</p:attrName>
                                          <p:attrName>ppt_y</p:attrName>
                                        </p:attrNameLst>
                                      </p:cBhvr>
                                      <p:rCtr x="26" y="9532"/>
                                    </p:animMotion>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 grpId="0" animBg="1"/>
      <p:bldP spid="8"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1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1250">
                      <a:schemeClr val="tx2"/>
                    </a:gs>
                    <a:gs pos="100000">
                      <a:schemeClr val="tx2"/>
                    </a:gs>
                  </a:gsLst>
                  <a:lin ang="5400000" scaled="0"/>
                </a:gradFill>
              </a:rPr>
              <a:t>Agenda</a:t>
            </a:r>
            <a:endParaRPr lang="en-US" dirty="0">
              <a:gradFill>
                <a:gsLst>
                  <a:gs pos="1250">
                    <a:schemeClr val="tx2"/>
                  </a:gs>
                  <a:gs pos="100000">
                    <a:schemeClr val="tx2"/>
                  </a:gs>
                </a:gsLst>
                <a:lin ang="5400000" scaled="0"/>
              </a:gradFill>
            </a:endParaRPr>
          </a:p>
        </p:txBody>
      </p:sp>
      <p:sp>
        <p:nvSpPr>
          <p:cNvPr id="5" name="Text Placeholder 4"/>
          <p:cNvSpPr>
            <a:spLocks noGrp="1"/>
          </p:cNvSpPr>
          <p:nvPr>
            <p:ph type="body" sz="quarter" idx="10"/>
          </p:nvPr>
        </p:nvSpPr>
        <p:spPr>
          <a:xfrm>
            <a:off x="1075266" y="1455565"/>
            <a:ext cx="11086571" cy="2410916"/>
          </a:xfrm>
        </p:spPr>
        <p:txBody>
          <a:bodyPr/>
          <a:lstStyle/>
          <a:p>
            <a:r>
              <a:rPr lang="en-US" dirty="0" smtClean="0">
                <a:gradFill>
                  <a:gsLst>
                    <a:gs pos="1250">
                      <a:schemeClr val="tx1"/>
                    </a:gs>
                    <a:gs pos="100000">
                      <a:schemeClr val="tx1"/>
                    </a:gs>
                  </a:gsLst>
                  <a:lin ang="5400000" scaled="0"/>
                </a:gradFill>
              </a:rPr>
              <a:t>DevOps overview</a:t>
            </a:r>
            <a:endParaRPr lang="en-US" dirty="0">
              <a:gradFill>
                <a:gsLst>
                  <a:gs pos="1250">
                    <a:schemeClr val="tx1"/>
                  </a:gs>
                  <a:gs pos="100000">
                    <a:schemeClr val="tx1"/>
                  </a:gs>
                </a:gsLst>
                <a:lin ang="5400000" scaled="0"/>
              </a:gradFill>
            </a:endParaRPr>
          </a:p>
          <a:p>
            <a:r>
              <a:rPr lang="en-US" dirty="0" smtClean="0">
                <a:gradFill>
                  <a:gsLst>
                    <a:gs pos="1250">
                      <a:schemeClr val="tx1"/>
                    </a:gs>
                    <a:gs pos="100000">
                      <a:schemeClr val="tx1"/>
                    </a:gs>
                  </a:gsLst>
                  <a:lin ang="5400000" scaled="0"/>
                </a:gradFill>
              </a:rPr>
              <a:t>Enabling DevOps practices</a:t>
            </a:r>
          </a:p>
          <a:p>
            <a:r>
              <a:rPr lang="en-US" dirty="0" smtClean="0">
                <a:gradFill>
                  <a:gsLst>
                    <a:gs pos="1250">
                      <a:schemeClr val="tx1"/>
                    </a:gs>
                    <a:gs pos="100000">
                      <a:schemeClr val="tx1"/>
                    </a:gs>
                  </a:gsLst>
                  <a:lin ang="5400000" scaled="0"/>
                </a:gradFill>
              </a:rPr>
              <a:t>Hackathon details</a:t>
            </a:r>
            <a:endParaRPr lang="en-US" dirty="0">
              <a:gradFill>
                <a:gsLst>
                  <a:gs pos="1250">
                    <a:schemeClr val="tx1"/>
                  </a:gs>
                  <a:gs pos="100000">
                    <a:schemeClr val="tx1"/>
                  </a:gs>
                </a:gsLst>
                <a:lin ang="5400000" scaled="0"/>
              </a:gradFill>
            </a:endParaRPr>
          </a:p>
        </p:txBody>
      </p:sp>
      <p:grpSp>
        <p:nvGrpSpPr>
          <p:cNvPr id="6" name="Group 5"/>
          <p:cNvGrpSpPr/>
          <p:nvPr/>
        </p:nvGrpSpPr>
        <p:grpSpPr>
          <a:xfrm>
            <a:off x="461445" y="1549654"/>
            <a:ext cx="536743" cy="533400"/>
            <a:chOff x="228600" y="1219200"/>
            <a:chExt cx="685800" cy="685800"/>
          </a:xfrm>
        </p:grpSpPr>
        <p:sp>
          <p:nvSpPr>
            <p:cNvPr id="7"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8" name="Oval 7"/>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461445" y="2353529"/>
            <a:ext cx="536743" cy="533400"/>
            <a:chOff x="228600" y="1219200"/>
            <a:chExt cx="685800" cy="685800"/>
          </a:xfrm>
        </p:grpSpPr>
        <p:sp>
          <p:nvSpPr>
            <p:cNvPr id="10"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1" name="Oval 10"/>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461445" y="3194202"/>
            <a:ext cx="536743" cy="533400"/>
            <a:chOff x="228600" y="1219200"/>
            <a:chExt cx="685800" cy="685800"/>
          </a:xfrm>
        </p:grpSpPr>
        <p:sp>
          <p:nvSpPr>
            <p:cNvPr id="1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4" name="Oval 13"/>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949094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Application Performance Monitoring</a:t>
            </a:r>
            <a:endParaRPr lang="en-US" dirty="0">
              <a:gradFill>
                <a:gsLst>
                  <a:gs pos="0">
                    <a:schemeClr val="tx2"/>
                  </a:gs>
                  <a:gs pos="100000">
                    <a:schemeClr val="tx2"/>
                  </a:gs>
                </a:gsLst>
                <a:lin ang="5400000" scaled="0"/>
              </a:gradFill>
            </a:endParaRPr>
          </a:p>
        </p:txBody>
      </p:sp>
      <p:sp>
        <p:nvSpPr>
          <p:cNvPr id="37" name="Value"/>
          <p:cNvSpPr txBox="1"/>
          <p:nvPr/>
        </p:nvSpPr>
        <p:spPr>
          <a:xfrm>
            <a:off x="7898188" y="1519715"/>
            <a:ext cx="3387617" cy="258498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Faster Detection </a:t>
            </a:r>
            <a:r>
              <a:rPr lang="en-US" sz="2400" dirty="0" smtClean="0">
                <a:gradFill>
                  <a:gsLst>
                    <a:gs pos="0">
                      <a:schemeClr val="tx1"/>
                    </a:gs>
                    <a:gs pos="100000">
                      <a:schemeClr val="tx1"/>
                    </a:gs>
                  </a:gsLst>
                  <a:lin ang="5400000" scaled="0"/>
                </a:gradFill>
                <a:latin typeface="Segoe UI Light"/>
              </a:rPr>
              <a:t/>
            </a:r>
            <a:br>
              <a:rPr lang="en-US" sz="2400" dirty="0" smtClean="0">
                <a:gradFill>
                  <a:gsLst>
                    <a:gs pos="0">
                      <a:schemeClr val="tx1"/>
                    </a:gs>
                    <a:gs pos="100000">
                      <a:schemeClr val="tx1"/>
                    </a:gs>
                  </a:gsLst>
                  <a:lin ang="5400000" scaled="0"/>
                </a:gradFill>
                <a:latin typeface="Segoe UI Light"/>
              </a:rPr>
            </a:br>
            <a:r>
              <a:rPr lang="en-US" sz="2400" dirty="0" smtClean="0">
                <a:gradFill>
                  <a:gsLst>
                    <a:gs pos="0">
                      <a:schemeClr val="tx1"/>
                    </a:gs>
                    <a:gs pos="100000">
                      <a:schemeClr val="tx1"/>
                    </a:gs>
                  </a:gsLst>
                  <a:lin ang="5400000" scaled="0"/>
                </a:gradFill>
                <a:latin typeface="Segoe UI Light"/>
              </a:rPr>
              <a:t>&amp; </a:t>
            </a:r>
            <a:r>
              <a:rPr lang="en-US" sz="2400" dirty="0">
                <a:gradFill>
                  <a:gsLst>
                    <a:gs pos="0">
                      <a:schemeClr val="tx1"/>
                    </a:gs>
                    <a:gs pos="100000">
                      <a:schemeClr val="tx1"/>
                    </a:gs>
                  </a:gsLst>
                  <a:lin ang="5400000" scaled="0"/>
                </a:gradFill>
                <a:latin typeface="Segoe UI Light"/>
              </a:rPr>
              <a:t>Remediation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More Resilience</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cxnSp>
        <p:nvCxnSpPr>
          <p:cNvPr id="48" name="Straight Connector 3"/>
          <p:cNvCxnSpPr/>
          <p:nvPr/>
        </p:nvCxnSpPr>
        <p:spPr>
          <a:xfrm>
            <a:off x="1886451" y="4001176"/>
            <a:ext cx="0" cy="118003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1922370" y="4001175"/>
            <a:ext cx="3105292"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MONITORING </a:t>
            </a:r>
          </a:p>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SERVICE</a:t>
            </a:r>
          </a:p>
        </p:txBody>
      </p:sp>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0"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sp>
        <p:nvSpPr>
          <p:cNvPr id="6" name="Freeform 5"/>
          <p:cNvSpPr/>
          <p:nvPr/>
        </p:nvSpPr>
        <p:spPr bwMode="auto">
          <a:xfrm>
            <a:off x="5845282" y="3889266"/>
            <a:ext cx="672908" cy="688779"/>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ear 1"/>
          <p:cNvGrpSpPr/>
          <p:nvPr/>
        </p:nvGrpSpPr>
        <p:grpSpPr>
          <a:xfrm>
            <a:off x="5973391" y="4009512"/>
            <a:ext cx="421236" cy="423568"/>
            <a:chOff x="642225" y="708036"/>
            <a:chExt cx="576154" cy="579343"/>
          </a:xfrm>
          <a:solidFill>
            <a:schemeClr val="tx2"/>
          </a:solidFill>
        </p:grpSpPr>
        <p:sp>
          <p:nvSpPr>
            <p:cNvPr id="64" name="Oval 87"/>
            <p:cNvSpPr>
              <a:spLocks noChangeArrowheads="1"/>
            </p:cNvSpPr>
            <p:nvPr/>
          </p:nvSpPr>
          <p:spPr bwMode="black">
            <a:xfrm>
              <a:off x="876862" y="954299"/>
              <a:ext cx="106881" cy="10685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65"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66" name="new software"/>
          <p:cNvSpPr>
            <a:spLocks noEditPoints="1"/>
          </p:cNvSpPr>
          <p:nvPr/>
        </p:nvSpPr>
        <p:spPr bwMode="auto">
          <a:xfrm>
            <a:off x="5932358" y="3972445"/>
            <a:ext cx="503510" cy="5195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92D050"/>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7"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grpSp>
        <p:nvGrpSpPr>
          <p:cNvPr id="30" name="Group 29"/>
          <p:cNvGrpSpPr/>
          <p:nvPr/>
        </p:nvGrpSpPr>
        <p:grpSpPr>
          <a:xfrm>
            <a:off x="797293" y="5237019"/>
            <a:ext cx="2038101" cy="1175582"/>
            <a:chOff x="940119" y="5293964"/>
            <a:chExt cx="1940093" cy="1119051"/>
          </a:xfrm>
        </p:grpSpPr>
        <p:sp>
          <p:nvSpPr>
            <p:cNvPr id="34"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9"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0" name="Picture 39"/>
          <p:cNvPicPr>
            <a:picLocks noChangeAspect="1"/>
          </p:cNvPicPr>
          <p:nvPr/>
        </p:nvPicPr>
        <p:blipFill rotWithShape="1">
          <a:blip r:embed="rId4"/>
          <a:srcRect r="31790"/>
          <a:stretch/>
        </p:blipFill>
        <p:spPr>
          <a:xfrm>
            <a:off x="2825394" y="4815840"/>
            <a:ext cx="606773" cy="1754296"/>
          </a:xfrm>
          <a:prstGeom prst="rect">
            <a:avLst/>
          </a:prstGeom>
        </p:spPr>
      </p:pic>
      <p:pic>
        <p:nvPicPr>
          <p:cNvPr id="41" name="Picture 40"/>
          <p:cNvPicPr>
            <a:picLocks noChangeAspect="1"/>
          </p:cNvPicPr>
          <p:nvPr/>
        </p:nvPicPr>
        <p:blipFill rotWithShape="1">
          <a:blip r:embed="rId5"/>
          <a:srcRect l="40545"/>
          <a:stretch/>
        </p:blipFill>
        <p:spPr>
          <a:xfrm>
            <a:off x="191873" y="4562856"/>
            <a:ext cx="692978" cy="2090768"/>
          </a:xfrm>
          <a:prstGeom prst="rect">
            <a:avLst/>
          </a:prstGeom>
        </p:spPr>
      </p:pic>
    </p:spTree>
    <p:extLst>
      <p:ext uri="{BB962C8B-B14F-4D97-AF65-F5344CB8AC3E}">
        <p14:creationId xmlns:p14="http://schemas.microsoft.com/office/powerpoint/2010/main" val="291255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1000"/>
                                        <p:tgtEl>
                                          <p:spTgt spid="50"/>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50"/>
                                        <p:tgtEl>
                                          <p:spTgt spid="6"/>
                                        </p:tgtEl>
                                      </p:cBhvr>
                                    </p:animEffect>
                                  </p:childTnLst>
                                </p:cTn>
                              </p:par>
                            </p:childTnLst>
                          </p:cTn>
                        </p:par>
                        <p:par>
                          <p:cTn id="16" fill="hold">
                            <p:stCondLst>
                              <p:cond delay="315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650"/>
                                        <p:tgtEl>
                                          <p:spTgt spid="63"/>
                                        </p:tgtEl>
                                      </p:cBhvr>
                                    </p:animEffect>
                                  </p:childTnLst>
                                </p:cTn>
                              </p:par>
                              <p:par>
                                <p:cTn id="20" presetID="8" presetClass="emph" presetSubtype="0" fill="hold" nodeType="withEffect">
                                  <p:stCondLst>
                                    <p:cond delay="500"/>
                                  </p:stCondLst>
                                  <p:childTnLst>
                                    <p:animRot by="21600000">
                                      <p:cBhvr>
                                        <p:cTn id="21" dur="3500" fill="hold"/>
                                        <p:tgtEl>
                                          <p:spTgt spid="63"/>
                                        </p:tgtEl>
                                        <p:attrNameLst>
                                          <p:attrName>r</p:attrName>
                                        </p:attrNameLst>
                                      </p:cBhvr>
                                    </p:animRot>
                                  </p:childTnLst>
                                </p:cTn>
                              </p:par>
                            </p:childTnLst>
                          </p:cTn>
                        </p:par>
                        <p:par>
                          <p:cTn id="22" fill="hold">
                            <p:stCondLst>
                              <p:cond delay="7150"/>
                            </p:stCondLst>
                            <p:childTnLst>
                              <p:par>
                                <p:cTn id="23" presetID="10" presetClass="exit" presetSubtype="0" fill="hold" nodeType="afterEffect">
                                  <p:stCondLst>
                                    <p:cond delay="0"/>
                                  </p:stCondLst>
                                  <p:childTnLst>
                                    <p:animEffect transition="out" filter="fade">
                                      <p:cBhvr>
                                        <p:cTn id="24" dur="650"/>
                                        <p:tgtEl>
                                          <p:spTgt spid="63"/>
                                        </p:tgtEl>
                                      </p:cBhvr>
                                    </p:animEffect>
                                    <p:set>
                                      <p:cBhvr>
                                        <p:cTn id="25" dur="1" fill="hold">
                                          <p:stCondLst>
                                            <p:cond delay="649"/>
                                          </p:stCondLst>
                                        </p:cTn>
                                        <p:tgtEl>
                                          <p:spTgt spid="63"/>
                                        </p:tgtEl>
                                        <p:attrNameLst>
                                          <p:attrName>style.visibility</p:attrName>
                                        </p:attrNameLst>
                                      </p:cBhvr>
                                      <p:to>
                                        <p:strVal val="hidden"/>
                                      </p:to>
                                    </p:set>
                                  </p:childTnLst>
                                </p:cTn>
                              </p:par>
                            </p:childTnLst>
                          </p:cTn>
                        </p:par>
                        <p:par>
                          <p:cTn id="26" fill="hold">
                            <p:stCondLst>
                              <p:cond delay="7800"/>
                            </p:stCondLst>
                            <p:childTnLst>
                              <p:par>
                                <p:cTn id="27" presetID="10"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65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600"/>
                                        <p:tgtEl>
                                          <p:spTgt spid="62"/>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1000"/>
                                        <p:tgtEl>
                                          <p:spTgt spid="61"/>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54"/>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56"/>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58"/>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54"/>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56"/>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58"/>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650"/>
                                        <p:tgtEl>
                                          <p:spTgt spid="60"/>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par>
                          <p:cTn id="60" fill="hold">
                            <p:stCondLst>
                              <p:cond delay="650"/>
                            </p:stCondLst>
                            <p:childTnLst>
                              <p:par>
                                <p:cTn id="61" presetID="42" presetClass="path" presetSubtype="0" accel="50000" decel="50000" fill="hold" nodeType="afterEffect">
                                  <p:stCondLst>
                                    <p:cond delay="0"/>
                                  </p:stCondLst>
                                  <p:childTnLst>
                                    <p:animMotion origin="layout" path="M -9.446E-7 -1.88379E-6 L -0.01302 0.24036 " pathEditMode="relative" rAng="0" ptsTypes="AA">
                                      <p:cBhvr>
                                        <p:cTn id="62" dur="2000" fill="hold"/>
                                        <p:tgtEl>
                                          <p:spTgt spid="67"/>
                                        </p:tgtEl>
                                        <p:attrNameLst>
                                          <p:attrName>ppt_x</p:attrName>
                                          <p:attrName>ppt_y</p:attrName>
                                        </p:attrNameLst>
                                      </p:cBhvr>
                                      <p:rCtr x="-651" y="12006"/>
                                    </p:animMotion>
                                  </p:childTnLst>
                                </p:cTn>
                              </p:par>
                            </p:childTnLst>
                          </p:cTn>
                        </p:par>
                        <p:par>
                          <p:cTn id="63" fill="hold">
                            <p:stCondLst>
                              <p:cond delay="2650"/>
                            </p:stCondLst>
                            <p:childTnLst>
                              <p:par>
                                <p:cTn id="64" presetID="10" presetClass="entr" presetSubtype="0" fill="hold" grpId="0" nodeType="afterEffect">
                                  <p:stCondLst>
                                    <p:cond delay="50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4" grpId="0" animBg="1"/>
      <p:bldP spid="54" grpId="1" animBg="1"/>
      <p:bldP spid="56" grpId="0" animBg="1"/>
      <p:bldP spid="56" grpId="1" animBg="1"/>
      <p:bldP spid="58" grpId="0" animBg="1"/>
      <p:bldP spid="58" grpId="1" animBg="1"/>
      <p:bldP spid="6" grpId="0" animBg="1"/>
      <p:bldP spid="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797293" y="5237019"/>
            <a:ext cx="2038101" cy="1175582"/>
            <a:chOff x="940119" y="5293964"/>
            <a:chExt cx="1940093" cy="1119051"/>
          </a:xfrm>
        </p:grpSpPr>
        <p:sp>
          <p:nvSpPr>
            <p:cNvPr id="9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95" name="Picture 94"/>
          <p:cNvPicPr>
            <a:picLocks noChangeAspect="1"/>
          </p:cNvPicPr>
          <p:nvPr/>
        </p:nvPicPr>
        <p:blipFill rotWithShape="1">
          <a:blip r:embed="rId2"/>
          <a:srcRect r="31790"/>
          <a:stretch/>
        </p:blipFill>
        <p:spPr>
          <a:xfrm>
            <a:off x="2825394" y="4815840"/>
            <a:ext cx="606773" cy="1754296"/>
          </a:xfrm>
          <a:prstGeom prst="rect">
            <a:avLst/>
          </a:prstGeom>
        </p:spPr>
      </p:pic>
      <p:pic>
        <p:nvPicPr>
          <p:cNvPr id="96" name="Picture 95"/>
          <p:cNvPicPr>
            <a:picLocks noChangeAspect="1"/>
          </p:cNvPicPr>
          <p:nvPr/>
        </p:nvPicPr>
        <p:blipFill rotWithShape="1">
          <a:blip r:embed="rId3"/>
          <a:srcRect l="40545"/>
          <a:stretch/>
        </p:blipFill>
        <p:spPr>
          <a:xfrm>
            <a:off x="191873" y="4562856"/>
            <a:ext cx="692978" cy="2090768"/>
          </a:xfrm>
          <a:prstGeom prst="rect">
            <a:avLst/>
          </a:prstGeom>
        </p:spPr>
      </p:pic>
      <p:sp>
        <p:nvSpPr>
          <p:cNvPr id="5" name="Production"/>
          <p:cNvSpPr/>
          <p:nvPr/>
        </p:nvSpPr>
        <p:spPr bwMode="auto">
          <a:xfrm>
            <a:off x="4344482" y="2307003"/>
            <a:ext cx="2667137" cy="182693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6" name="Straight Connector"/>
          <p:cNvCxnSpPr/>
          <p:nvPr/>
        </p:nvCxnSpPr>
        <p:spPr>
          <a:xfrm>
            <a:off x="1886451" y="3846188"/>
            <a:ext cx="0" cy="133502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807652" y="5211510"/>
            <a:ext cx="1841709" cy="933819"/>
            <a:chOff x="8020362" y="5240026"/>
            <a:chExt cx="1841970" cy="933952"/>
          </a:xfrm>
        </p:grpSpPr>
        <p:grpSp>
          <p:nvGrpSpPr>
            <p:cNvPr id="108" name="Group 107"/>
            <p:cNvGrpSpPr/>
            <p:nvPr/>
          </p:nvGrpSpPr>
          <p:grpSpPr>
            <a:xfrm>
              <a:off x="8020362" y="5240026"/>
              <a:ext cx="883301" cy="933952"/>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p:cNvGrpSpPr/>
            <p:nvPr/>
          </p:nvGrpSpPr>
          <p:grpSpPr>
            <a:xfrm>
              <a:off x="8979031" y="5240026"/>
              <a:ext cx="883301" cy="933952"/>
              <a:chOff x="8968422" y="1945240"/>
              <a:chExt cx="972643" cy="1028418"/>
            </a:xfrm>
          </p:grpSpPr>
          <p:grpSp>
            <p:nvGrpSpPr>
              <p:cNvPr id="118" name="Group 117"/>
              <p:cNvGrpSpPr/>
              <p:nvPr/>
            </p:nvGrpSpPr>
            <p:grpSpPr>
              <a:xfrm>
                <a:off x="8968422" y="2142553"/>
                <a:ext cx="318232" cy="696493"/>
                <a:chOff x="9458597" y="2993206"/>
                <a:chExt cx="291678" cy="638376"/>
              </a:xfrm>
            </p:grpSpPr>
            <p:sp>
              <p:nvSpPr>
                <p:cNvPr id="124" name="Oval 12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2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p:cNvGrpSpPr/>
              <p:nvPr/>
            </p:nvGrpSpPr>
            <p:grpSpPr>
              <a:xfrm>
                <a:off x="9622833" y="2142553"/>
                <a:ext cx="318232" cy="696493"/>
                <a:chOff x="9458597" y="2993206"/>
                <a:chExt cx="291678" cy="638376"/>
              </a:xfrm>
            </p:grpSpPr>
            <p:sp>
              <p:nvSpPr>
                <p:cNvPr id="122" name="Oval 121"/>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122"/>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0" name="Freeform 119"/>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7" name="Straight Arrow Connector 6"/>
          <p:cNvCxnSpPr/>
          <p:nvPr/>
        </p:nvCxnSpPr>
        <p:spPr>
          <a:xfrm flipV="1">
            <a:off x="5697413" y="4169096"/>
            <a:ext cx="0" cy="1189984"/>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5462897" y="4514063"/>
            <a:ext cx="459917" cy="459917"/>
            <a:chOff x="9746629" y="4274151"/>
            <a:chExt cx="459982" cy="459982"/>
          </a:xfrm>
        </p:grpSpPr>
        <p:sp>
          <p:nvSpPr>
            <p:cNvPr id="130" name="Oval 12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33" name="Production"/>
          <p:cNvSpPr/>
          <p:nvPr/>
        </p:nvSpPr>
        <p:spPr bwMode="auto">
          <a:xfrm>
            <a:off x="972351" y="2307004"/>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SOURCE REPO</a:t>
            </a:r>
          </a:p>
        </p:txBody>
      </p:sp>
      <p:grpSp>
        <p:nvGrpSpPr>
          <p:cNvPr id="145" name="Gear 1"/>
          <p:cNvGrpSpPr/>
          <p:nvPr/>
        </p:nvGrpSpPr>
        <p:grpSpPr>
          <a:xfrm>
            <a:off x="1462064" y="2995386"/>
            <a:ext cx="575991" cy="579178"/>
            <a:chOff x="642225" y="708036"/>
            <a:chExt cx="576154" cy="579343"/>
          </a:xfrm>
          <a:solidFill>
            <a:schemeClr val="bg1"/>
          </a:solidFill>
        </p:grpSpPr>
        <p:sp>
          <p:nvSpPr>
            <p:cNvPr id="146"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147"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148" name="Gear 2"/>
          <p:cNvSpPr>
            <a:spLocks noEditPoints="1"/>
          </p:cNvSpPr>
          <p:nvPr/>
        </p:nvSpPr>
        <p:spPr bwMode="black">
          <a:xfrm>
            <a:off x="2033246" y="288278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nvGrpSpPr>
          <p:cNvPr id="150" name="Group 149"/>
          <p:cNvGrpSpPr/>
          <p:nvPr/>
        </p:nvGrpSpPr>
        <p:grpSpPr>
          <a:xfrm>
            <a:off x="5321915" y="2958680"/>
            <a:ext cx="712274" cy="1077167"/>
            <a:chOff x="2900328" y="2923509"/>
            <a:chExt cx="712375" cy="1077320"/>
          </a:xfrm>
        </p:grpSpPr>
        <p:grpSp>
          <p:nvGrpSpPr>
            <p:cNvPr id="134" name="Group 133"/>
            <p:cNvGrpSpPr/>
            <p:nvPr/>
          </p:nvGrpSpPr>
          <p:grpSpPr>
            <a:xfrm>
              <a:off x="2937250" y="2923509"/>
              <a:ext cx="638530" cy="665533"/>
              <a:chOff x="2328300" y="3506767"/>
              <a:chExt cx="551703" cy="575034"/>
            </a:xfrm>
          </p:grpSpPr>
          <p:sp>
            <p:nvSpPr>
              <p:cNvPr id="13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36" name="Group 135"/>
              <p:cNvGrpSpPr/>
              <p:nvPr/>
            </p:nvGrpSpPr>
            <p:grpSpPr>
              <a:xfrm>
                <a:off x="2328300" y="3506767"/>
                <a:ext cx="551703" cy="575034"/>
                <a:chOff x="3937001" y="4448175"/>
                <a:chExt cx="638175" cy="665163"/>
              </a:xfrm>
            </p:grpSpPr>
            <p:grpSp>
              <p:nvGrpSpPr>
                <p:cNvPr id="137" name="Group 10"/>
                <p:cNvGrpSpPr>
                  <a:grpSpLocks noChangeAspect="1"/>
                </p:cNvGrpSpPr>
                <p:nvPr/>
              </p:nvGrpSpPr>
              <p:grpSpPr bwMode="auto">
                <a:xfrm>
                  <a:off x="3937001" y="4448175"/>
                  <a:ext cx="638175" cy="665163"/>
                  <a:chOff x="2480" y="2802"/>
                  <a:chExt cx="402" cy="419"/>
                </a:xfrm>
              </p:grpSpPr>
              <p:sp>
                <p:nvSpPr>
                  <p:cNvPr id="14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38" name="Group 137"/>
                <p:cNvGrpSpPr/>
                <p:nvPr/>
              </p:nvGrpSpPr>
              <p:grpSpPr>
                <a:xfrm>
                  <a:off x="4120302" y="4618868"/>
                  <a:ext cx="293550" cy="349134"/>
                  <a:chOff x="4662074" y="4335997"/>
                  <a:chExt cx="234105" cy="278433"/>
                </a:xfrm>
              </p:grpSpPr>
              <p:sp>
                <p:nvSpPr>
                  <p:cNvPr id="13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49" name="TextBox 148"/>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FFFFFF"/>
                      </a:gs>
                      <a:gs pos="30000">
                        <a:srgbClr val="FFFFFF"/>
                      </a:gs>
                    </a:gsLst>
                    <a:lin ang="5400000" scaled="0"/>
                  </a:gradFill>
                </a:rPr>
                <a:t>V1.0</a:t>
              </a:r>
            </a:p>
          </p:txBody>
        </p:sp>
      </p:grpSp>
      <p:grpSp>
        <p:nvGrpSpPr>
          <p:cNvPr id="126" name="Group 125"/>
          <p:cNvGrpSpPr/>
          <p:nvPr/>
        </p:nvGrpSpPr>
        <p:grpSpPr>
          <a:xfrm>
            <a:off x="5873994" y="3393735"/>
            <a:ext cx="318779" cy="318779"/>
            <a:chOff x="9746629" y="4274151"/>
            <a:chExt cx="459982" cy="459982"/>
          </a:xfrm>
        </p:grpSpPr>
        <p:sp>
          <p:nvSpPr>
            <p:cNvPr id="127" name="Oval 12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cxnSp>
        <p:nvCxnSpPr>
          <p:cNvPr id="172" name="Straight Connector 171"/>
          <p:cNvCxnSpPr>
            <a:endCxn id="5" idx="1"/>
          </p:cNvCxnSpPr>
          <p:nvPr/>
        </p:nvCxnSpPr>
        <p:spPr>
          <a:xfrm flipV="1">
            <a:off x="2821340" y="3220468"/>
            <a:ext cx="1523143" cy="884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3"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Automated Recovery</a:t>
            </a:r>
            <a:endParaRPr lang="en-US" dirty="0">
              <a:gradFill>
                <a:gsLst>
                  <a:gs pos="0">
                    <a:schemeClr val="tx2"/>
                  </a:gs>
                  <a:gs pos="100000">
                    <a:schemeClr val="tx2"/>
                  </a:gs>
                </a:gsLst>
                <a:lin ang="5400000" scaled="0"/>
              </a:gradFill>
            </a:endParaRPr>
          </a:p>
        </p:txBody>
      </p:sp>
      <p:grpSp>
        <p:nvGrpSpPr>
          <p:cNvPr id="151" name="Code2"/>
          <p:cNvGrpSpPr/>
          <p:nvPr/>
        </p:nvGrpSpPr>
        <p:grpSpPr>
          <a:xfrm>
            <a:off x="2900801" y="2923591"/>
            <a:ext cx="712274" cy="1077167"/>
            <a:chOff x="2900329" y="2923509"/>
            <a:chExt cx="712375" cy="1077320"/>
          </a:xfrm>
        </p:grpSpPr>
        <p:grpSp>
          <p:nvGrpSpPr>
            <p:cNvPr id="152" name="Group 151"/>
            <p:cNvGrpSpPr/>
            <p:nvPr/>
          </p:nvGrpSpPr>
          <p:grpSpPr>
            <a:xfrm>
              <a:off x="2937250" y="2923509"/>
              <a:ext cx="638530" cy="665533"/>
              <a:chOff x="2328300" y="3506767"/>
              <a:chExt cx="551703" cy="575034"/>
            </a:xfrm>
          </p:grpSpPr>
          <p:sp>
            <p:nvSpPr>
              <p:cNvPr id="15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55" name="Group 154"/>
              <p:cNvGrpSpPr/>
              <p:nvPr/>
            </p:nvGrpSpPr>
            <p:grpSpPr>
              <a:xfrm>
                <a:off x="2328300" y="3506767"/>
                <a:ext cx="551703" cy="575034"/>
                <a:chOff x="3937001" y="4448175"/>
                <a:chExt cx="638175" cy="665163"/>
              </a:xfrm>
            </p:grpSpPr>
            <p:grpSp>
              <p:nvGrpSpPr>
                <p:cNvPr id="156" name="Group 10"/>
                <p:cNvGrpSpPr>
                  <a:grpSpLocks noChangeAspect="1"/>
                </p:cNvGrpSpPr>
                <p:nvPr/>
              </p:nvGrpSpPr>
              <p:grpSpPr bwMode="auto">
                <a:xfrm>
                  <a:off x="3937001" y="4448175"/>
                  <a:ext cx="638175" cy="665163"/>
                  <a:chOff x="2480" y="2802"/>
                  <a:chExt cx="402" cy="419"/>
                </a:xfrm>
              </p:grpSpPr>
              <p:sp>
                <p:nvSpPr>
                  <p:cNvPr id="16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6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6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57" name="Group 156"/>
                <p:cNvGrpSpPr/>
                <p:nvPr/>
              </p:nvGrpSpPr>
              <p:grpSpPr>
                <a:xfrm>
                  <a:off x="4120302" y="4618868"/>
                  <a:ext cx="293550" cy="349134"/>
                  <a:chOff x="4662074" y="4335997"/>
                  <a:chExt cx="234105" cy="278433"/>
                </a:xfrm>
              </p:grpSpPr>
              <p:sp>
                <p:nvSpPr>
                  <p:cNvPr id="15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5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53" name="TextBox 152"/>
            <p:cNvSpPr txBox="1"/>
            <p:nvPr/>
          </p:nvSpPr>
          <p:spPr>
            <a:xfrm>
              <a:off x="2900329"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chemeClr val="bg1"/>
                      </a:gs>
                      <a:gs pos="31000">
                        <a:schemeClr val="bg1"/>
                      </a:gs>
                    </a:gsLst>
                    <a:lin ang="5400000" scaled="0"/>
                  </a:gradFill>
                </a:rPr>
                <a:t>V2.0</a:t>
              </a:r>
            </a:p>
          </p:txBody>
        </p:sp>
      </p:grpSp>
      <p:sp>
        <p:nvSpPr>
          <p:cNvPr id="167" name="Oval 166"/>
          <p:cNvSpPr/>
          <p:nvPr/>
        </p:nvSpPr>
        <p:spPr bwMode="auto">
          <a:xfrm>
            <a:off x="5873994" y="3393735"/>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rPr>
              <a:t>X</a:t>
            </a:r>
          </a:p>
        </p:txBody>
      </p:sp>
      <p:sp>
        <p:nvSpPr>
          <p:cNvPr id="164" name="Oval 163"/>
          <p:cNvSpPr/>
          <p:nvPr/>
        </p:nvSpPr>
        <p:spPr bwMode="auto">
          <a:xfrm>
            <a:off x="5462897" y="4514063"/>
            <a:ext cx="459917" cy="45991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2917">
                      <a:srgbClr val="FFFFFF"/>
                    </a:gs>
                    <a:gs pos="30000">
                      <a:srgbClr val="FFFFFF"/>
                    </a:gs>
                  </a:gsLst>
                  <a:lin ang="5400000" scaled="0"/>
                </a:gradFill>
              </a:rPr>
              <a:t>X</a:t>
            </a:r>
          </a:p>
        </p:txBody>
      </p:sp>
      <p:sp>
        <p:nvSpPr>
          <p:cNvPr id="2" name="TextBox 1"/>
          <p:cNvSpPr txBox="1"/>
          <p:nvPr/>
        </p:nvSpPr>
        <p:spPr>
          <a:xfrm>
            <a:off x="314419" y="1213538"/>
            <a:ext cx="4764256" cy="749534"/>
          </a:xfrm>
          <a:prstGeom prst="rect">
            <a:avLst/>
          </a:prstGeom>
        </p:spPr>
        <p:txBody>
          <a:bodyPr vert="horz" wrap="square" lIns="146283" tIns="91427" rIns="146283" bIns="91427" rtlCol="0">
            <a:spAutoFit/>
          </a:bodyPr>
          <a:lstStyle>
            <a:lvl1pPr marL="342900" marR="0" indent="-342900" fontAlgn="auto">
              <a:lnSpc>
                <a:spcPct val="90000"/>
              </a:lnSpc>
              <a:spcBef>
                <a:spcPct val="20000"/>
              </a:spcBef>
              <a:spcAft>
                <a:spcPts val="0"/>
              </a:spcAft>
              <a:buClr>
                <a:schemeClr val="tx1"/>
              </a:buClr>
              <a:buSzPct val="100000"/>
              <a:buFontTx/>
              <a:buBlip>
                <a:blip r:embed="rId4"/>
              </a:buBlip>
              <a:tabLst/>
              <a:defRPr sz="4000" spc="0" baseline="0">
                <a:gradFill>
                  <a:gsLst>
                    <a:gs pos="1250">
                      <a:schemeClr val="tx1"/>
                    </a:gs>
                    <a:gs pos="100000">
                      <a:schemeClr val="tx1"/>
                    </a:gs>
                  </a:gsLst>
                  <a:lin ang="5400000" scaled="0"/>
                </a:gradFill>
                <a:latin typeface="+mj-lt"/>
              </a:defRPr>
            </a:lvl1pPr>
            <a:lvl2pPr marL="584200" marR="0" lvl="1" indent="-241300" fontAlgn="auto">
              <a:lnSpc>
                <a:spcPct val="90000"/>
              </a:lnSpc>
              <a:spcBef>
                <a:spcPct val="20000"/>
              </a:spcBef>
              <a:spcAft>
                <a:spcPts val="0"/>
              </a:spcAft>
              <a:buClr>
                <a:schemeClr val="tx1"/>
              </a:buClr>
              <a:buSzPct val="100000"/>
              <a:buFontTx/>
              <a:buBlip>
                <a:blip r:embed="rId4"/>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4"/>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4"/>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4"/>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buClr>
                <a:srgbClr val="FFFFFF"/>
              </a:buClr>
              <a:buNone/>
            </a:pPr>
            <a:r>
              <a:rPr lang="en-US" sz="3999" dirty="0"/>
              <a:t>Rollback</a:t>
            </a:r>
          </a:p>
        </p:txBody>
      </p:sp>
      <p:grpSp>
        <p:nvGrpSpPr>
          <p:cNvPr id="73" name="Code2"/>
          <p:cNvGrpSpPr/>
          <p:nvPr/>
        </p:nvGrpSpPr>
        <p:grpSpPr>
          <a:xfrm>
            <a:off x="1491002" y="5359080"/>
            <a:ext cx="719151" cy="994637"/>
            <a:chOff x="2835024" y="2923509"/>
            <a:chExt cx="842983" cy="1165908"/>
          </a:xfrm>
        </p:grpSpPr>
        <p:grpSp>
          <p:nvGrpSpPr>
            <p:cNvPr id="74" name="Group 73"/>
            <p:cNvGrpSpPr/>
            <p:nvPr/>
          </p:nvGrpSpPr>
          <p:grpSpPr>
            <a:xfrm>
              <a:off x="2937250" y="2923509"/>
              <a:ext cx="638530" cy="665533"/>
              <a:chOff x="2328300" y="3506767"/>
              <a:chExt cx="551703" cy="575034"/>
            </a:xfrm>
          </p:grpSpPr>
          <p:sp>
            <p:nvSpPr>
              <p:cNvPr id="7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77" name="Group 76"/>
              <p:cNvGrpSpPr/>
              <p:nvPr/>
            </p:nvGrpSpPr>
            <p:grpSpPr>
              <a:xfrm>
                <a:off x="2328300" y="3506767"/>
                <a:ext cx="551703" cy="575034"/>
                <a:chOff x="3937001" y="4448175"/>
                <a:chExt cx="638175" cy="665163"/>
              </a:xfrm>
            </p:grpSpPr>
            <p:grpSp>
              <p:nvGrpSpPr>
                <p:cNvPr id="78" name="Group 10"/>
                <p:cNvGrpSpPr>
                  <a:grpSpLocks noChangeAspect="1"/>
                </p:cNvGrpSpPr>
                <p:nvPr/>
              </p:nvGrpSpPr>
              <p:grpSpPr bwMode="auto">
                <a:xfrm>
                  <a:off x="3937001" y="4448175"/>
                  <a:ext cx="638175" cy="665163"/>
                  <a:chOff x="2480" y="2802"/>
                  <a:chExt cx="402" cy="419"/>
                </a:xfrm>
              </p:grpSpPr>
              <p:sp>
                <p:nvSpPr>
                  <p:cNvPr id="8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79" name="Group 78"/>
                <p:cNvGrpSpPr/>
                <p:nvPr/>
              </p:nvGrpSpPr>
              <p:grpSpPr>
                <a:xfrm>
                  <a:off x="4120302" y="4618868"/>
                  <a:ext cx="293550" cy="349134"/>
                  <a:chOff x="4662074" y="4335997"/>
                  <a:chExt cx="234105" cy="278433"/>
                </a:xfrm>
              </p:grpSpPr>
              <p:sp>
                <p:nvSpPr>
                  <p:cNvPr id="8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75" name="TextBox 74"/>
            <p:cNvSpPr txBox="1"/>
            <p:nvPr/>
          </p:nvSpPr>
          <p:spPr>
            <a:xfrm>
              <a:off x="2835024" y="3511465"/>
              <a:ext cx="842983" cy="577952"/>
            </a:xfrm>
            <a:prstGeom prst="rect">
              <a:avLst/>
            </a:prstGeom>
            <a:noFill/>
          </p:spPr>
          <p:txBody>
            <a:bodyPr wrap="none" lIns="182854" tIns="146283" rIns="182854" bIns="146283" rtlCol="0">
              <a:spAutoFit/>
            </a:bodyPr>
            <a:lstStyle/>
            <a:p>
              <a:pPr algn="ctr">
                <a:lnSpc>
                  <a:spcPct val="90000"/>
                </a:lnSpc>
                <a:spcAft>
                  <a:spcPts val="600"/>
                </a:spcAft>
              </a:pPr>
              <a:r>
                <a:rPr lang="en-US" sz="1399" dirty="0">
                  <a:gradFill>
                    <a:gsLst>
                      <a:gs pos="2917">
                        <a:schemeClr val="tx1"/>
                      </a:gs>
                      <a:gs pos="30000">
                        <a:schemeClr val="tx1"/>
                      </a:gs>
                    </a:gsLst>
                    <a:lin ang="5400000" scaled="0"/>
                  </a:gradFill>
                </a:rPr>
                <a:t>V2.0</a:t>
              </a:r>
            </a:p>
          </p:txBody>
        </p:sp>
      </p:grpSp>
      <p:sp>
        <p:nvSpPr>
          <p:cNvPr id="86" name="Text Value"/>
          <p:cNvSpPr txBox="1"/>
          <p:nvPr/>
        </p:nvSpPr>
        <p:spPr>
          <a:xfrm>
            <a:off x="7898187" y="1415269"/>
            <a:ext cx="4079873" cy="2473610"/>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Minimal/No business impact</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Minimal/No manual intervention</a:t>
            </a:r>
            <a:endParaRPr lang="en-US" sz="2400" dirty="0">
              <a:gradFill>
                <a:gsLst>
                  <a:gs pos="0">
                    <a:schemeClr val="tx1"/>
                  </a:gs>
                  <a:gs pos="100000">
                    <a:schemeClr val="tx1"/>
                  </a:gs>
                </a:gsLst>
                <a:lin ang="5400000" scaled="0"/>
              </a:gradFill>
              <a:latin typeface="Segoe UI Light"/>
            </a:endParaRPr>
          </a:p>
        </p:txBody>
      </p:sp>
      <p:sp>
        <p:nvSpPr>
          <p:cNvPr id="88" name="Text Measure"/>
          <p:cNvSpPr txBox="1"/>
          <p:nvPr/>
        </p:nvSpPr>
        <p:spPr>
          <a:xfrm>
            <a:off x="7915518" y="4022257"/>
            <a:ext cx="2015896" cy="1766296"/>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gradFill>
                <a:latin typeface="Segoe UI Light"/>
              </a:rPr>
              <a:t>Availability</a:t>
            </a:r>
          </a:p>
        </p:txBody>
      </p:sp>
    </p:spTree>
    <p:extLst>
      <p:ext uri="{BB962C8B-B14F-4D97-AF65-F5344CB8AC3E}">
        <p14:creationId xmlns:p14="http://schemas.microsoft.com/office/powerpoint/2010/main" val="90002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500"/>
                            </p:stCondLst>
                            <p:childTnLst>
                              <p:par>
                                <p:cTn id="13" presetID="10" presetClass="entr" presetSubtype="0" fill="hold" nodeType="afterEffect">
                                  <p:stCondLst>
                                    <p:cond delay="30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500"/>
                            </p:stCondLst>
                            <p:childTnLst>
                              <p:par>
                                <p:cTn id="22" presetID="42" presetClass="path" presetSubtype="0" accel="50000" decel="50000" fill="hold" nodeType="afterEffect">
                                  <p:stCondLst>
                                    <p:cond delay="300"/>
                                  </p:stCondLst>
                                  <p:childTnLst>
                                    <p:animMotion origin="layout" path="M -7.48021E-7 2.63731E-6 L 0.00192 -0.38017 " pathEditMode="relative" rAng="0" ptsTypes="AA">
                                      <p:cBhvr>
                                        <p:cTn id="23" dur="1000" fill="hold"/>
                                        <p:tgtEl>
                                          <p:spTgt spid="73"/>
                                        </p:tgtEl>
                                        <p:attrNameLst>
                                          <p:attrName>ppt_x</p:attrName>
                                          <p:attrName>ppt_y</p:attrName>
                                        </p:attrNameLst>
                                      </p:cBhvr>
                                      <p:rCtr x="89" y="-19020"/>
                                    </p:animMotion>
                                  </p:childTnLst>
                                </p:cTn>
                              </p:par>
                            </p:childTnLst>
                          </p:cTn>
                        </p:par>
                        <p:par>
                          <p:cTn id="24" fill="hold">
                            <p:stCondLst>
                              <p:cond delay="1800"/>
                            </p:stCondLst>
                            <p:childTnLst>
                              <p:par>
                                <p:cTn id="25" presetID="10" presetClass="exit" presetSubtype="0" fill="hold" nodeType="afterEffect">
                                  <p:stCondLst>
                                    <p:cond delay="0"/>
                                  </p:stCondLst>
                                  <p:childTnLst>
                                    <p:animEffect transition="out" filter="fade">
                                      <p:cBhvr>
                                        <p:cTn id="26" dur="500"/>
                                        <p:tgtEl>
                                          <p:spTgt spid="73"/>
                                        </p:tgtEl>
                                      </p:cBhvr>
                                    </p:animEffect>
                                    <p:set>
                                      <p:cBhvr>
                                        <p:cTn id="27" dur="1" fill="hold">
                                          <p:stCondLst>
                                            <p:cond delay="499"/>
                                          </p:stCondLst>
                                        </p:cTn>
                                        <p:tgtEl>
                                          <p:spTgt spid="7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145"/>
                                        </p:tgtEl>
                                        <p:attrNameLst>
                                          <p:attrName>r</p:attrName>
                                        </p:attrNameLst>
                                      </p:cBhvr>
                                    </p:animRot>
                                  </p:childTnLst>
                                </p:cTn>
                              </p:par>
                              <p:par>
                                <p:cTn id="32" presetID="8" presetClass="emph" presetSubtype="0" fill="hold" grpId="0" nodeType="withEffect">
                                  <p:stCondLst>
                                    <p:cond delay="0"/>
                                  </p:stCondLst>
                                  <p:childTnLst>
                                    <p:animRot by="-21600000">
                                      <p:cBhvr>
                                        <p:cTn id="33" dur="2000" fill="hold"/>
                                        <p:tgtEl>
                                          <p:spTgt spid="148"/>
                                        </p:tgtEl>
                                        <p:attrNameLst>
                                          <p:attrName>r</p:attrName>
                                        </p:attrNameLst>
                                      </p:cBhvr>
                                    </p:animRo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500"/>
                                        <p:tgtEl>
                                          <p:spTgt spid="151"/>
                                        </p:tgtEl>
                                      </p:cBhvr>
                                    </p:animEffect>
                                  </p:childTnLst>
                                </p:cTn>
                              </p:par>
                            </p:childTnLst>
                          </p:cTn>
                        </p:par>
                        <p:par>
                          <p:cTn id="38" fill="hold">
                            <p:stCondLst>
                              <p:cond delay="2500"/>
                            </p:stCondLst>
                            <p:childTnLst>
                              <p:par>
                                <p:cTn id="39" presetID="42" presetClass="path" presetSubtype="0" accel="50000" decel="50000" fill="hold" nodeType="afterEffect">
                                  <p:stCondLst>
                                    <p:cond delay="300"/>
                                  </p:stCondLst>
                                  <p:childTnLst>
                                    <p:animMotion origin="layout" path="M 2.49426E-6 3.1911E-6 L 0.1939 0.00249 " pathEditMode="relative" rAng="0" ptsTypes="AA">
                                      <p:cBhvr>
                                        <p:cTn id="40" dur="1000" fill="hold"/>
                                        <p:tgtEl>
                                          <p:spTgt spid="151"/>
                                        </p:tgtEl>
                                        <p:attrNameLst>
                                          <p:attrName>ppt_x</p:attrName>
                                          <p:attrName>ppt_y</p:attrName>
                                        </p:attrNameLst>
                                      </p:cBhvr>
                                      <p:rCtr x="9689" y="113"/>
                                    </p:animMotion>
                                  </p:childTnLst>
                                </p:cTn>
                              </p:par>
                            </p:childTnLst>
                          </p:cTn>
                        </p:par>
                        <p:par>
                          <p:cTn id="41" fill="hold">
                            <p:stCondLst>
                              <p:cond delay="3800"/>
                            </p:stCondLst>
                            <p:childTnLst>
                              <p:par>
                                <p:cTn id="42" presetID="10" presetClass="exit" presetSubtype="0" fill="hold" nodeType="afterEffect">
                                  <p:stCondLst>
                                    <p:cond delay="0"/>
                                  </p:stCondLst>
                                  <p:childTnLst>
                                    <p:animEffect transition="out" filter="fade">
                                      <p:cBhvr>
                                        <p:cTn id="43" dur="500"/>
                                        <p:tgtEl>
                                          <p:spTgt spid="150"/>
                                        </p:tgtEl>
                                      </p:cBhvr>
                                    </p:animEffect>
                                    <p:set>
                                      <p:cBhvr>
                                        <p:cTn id="44" dur="1" fill="hold">
                                          <p:stCondLst>
                                            <p:cond delay="499"/>
                                          </p:stCondLst>
                                        </p:cTn>
                                        <p:tgtEl>
                                          <p:spTgt spid="150"/>
                                        </p:tgtEl>
                                        <p:attrNameLst>
                                          <p:attrName>style.visibility</p:attrName>
                                        </p:attrNameLst>
                                      </p:cBhvr>
                                      <p:to>
                                        <p:strVal val="hidden"/>
                                      </p:to>
                                    </p:set>
                                  </p:childTnLst>
                                </p:cTn>
                              </p:par>
                            </p:childTnLst>
                          </p:cTn>
                        </p:par>
                        <p:par>
                          <p:cTn id="45" fill="hold">
                            <p:stCondLst>
                              <p:cond delay="4300"/>
                            </p:stCondLst>
                            <p:childTnLst>
                              <p:par>
                                <p:cTn id="46" presetID="10" presetClass="entr" presetSubtype="0" fill="hold" grpId="0" nodeType="afterEffect">
                                  <p:stCondLst>
                                    <p:cond delay="0"/>
                                  </p:stCondLst>
                                  <p:childTnLst>
                                    <p:set>
                                      <p:cBhvr>
                                        <p:cTn id="47" dur="1" fill="hold">
                                          <p:stCondLst>
                                            <p:cond delay="0"/>
                                          </p:stCondLst>
                                        </p:cTn>
                                        <p:tgtEl>
                                          <p:spTgt spid="167"/>
                                        </p:tgtEl>
                                        <p:attrNameLst>
                                          <p:attrName>style.visibility</p:attrName>
                                        </p:attrNameLst>
                                      </p:cBhvr>
                                      <p:to>
                                        <p:strVal val="visible"/>
                                      </p:to>
                                    </p:set>
                                    <p:animEffect transition="in" filter="fade">
                                      <p:cBhvr>
                                        <p:cTn id="48" dur="500"/>
                                        <p:tgtEl>
                                          <p:spTgt spid="167"/>
                                        </p:tgtEl>
                                      </p:cBhvr>
                                    </p:animEffect>
                                  </p:childTnLst>
                                </p:cTn>
                              </p:par>
                            </p:childTnLst>
                          </p:cTn>
                        </p:par>
                        <p:par>
                          <p:cTn id="49" fill="hold">
                            <p:stCondLst>
                              <p:cond delay="4800"/>
                            </p:stCondLst>
                            <p:childTnLst>
                              <p:par>
                                <p:cTn id="50" presetID="10" presetClass="entr" presetSubtype="0" fill="hold" grpId="0" nodeType="afterEffect">
                                  <p:stCondLst>
                                    <p:cond delay="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500"/>
                                        <p:tgtEl>
                                          <p:spTgt spid="164"/>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21600000">
                                      <p:cBhvr>
                                        <p:cTn id="56" dur="2000" fill="hold"/>
                                        <p:tgtEl>
                                          <p:spTgt spid="145"/>
                                        </p:tgtEl>
                                        <p:attrNameLst>
                                          <p:attrName>r</p:attrName>
                                        </p:attrNameLst>
                                      </p:cBhvr>
                                    </p:animRot>
                                  </p:childTnLst>
                                </p:cTn>
                              </p:par>
                              <p:par>
                                <p:cTn id="57" presetID="8" presetClass="emph" presetSubtype="0" fill="hold" grpId="1" nodeType="withEffect">
                                  <p:stCondLst>
                                    <p:cond delay="0"/>
                                  </p:stCondLst>
                                  <p:childTnLst>
                                    <p:animRot by="-21600000">
                                      <p:cBhvr>
                                        <p:cTn id="58" dur="2000" fill="hold"/>
                                        <p:tgtEl>
                                          <p:spTgt spid="148"/>
                                        </p:tgtEl>
                                        <p:attrNameLst>
                                          <p:attrName>r</p:attrName>
                                        </p:attrNameLst>
                                      </p:cBhvr>
                                    </p:animRo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172"/>
                                        </p:tgtEl>
                                        <p:attrNameLst>
                                          <p:attrName>style.visibility</p:attrName>
                                        </p:attrNameLst>
                                      </p:cBhvr>
                                      <p:to>
                                        <p:strVal val="visible"/>
                                      </p:to>
                                    </p:set>
                                    <p:animEffect transition="in" filter="wipe(left)">
                                      <p:cBhvr>
                                        <p:cTn id="62" dur="1000"/>
                                        <p:tgtEl>
                                          <p:spTgt spid="172"/>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fade">
                                      <p:cBhvr>
                                        <p:cTn id="66" dur="500"/>
                                        <p:tgtEl>
                                          <p:spTgt spid="150"/>
                                        </p:tgtEl>
                                      </p:cBhvr>
                                    </p:animEffect>
                                  </p:childTnLst>
                                </p:cTn>
                              </p:par>
                              <p:par>
                                <p:cTn id="67" presetID="10" presetClass="exit" presetSubtype="0" fill="hold" nodeType="withEffect">
                                  <p:stCondLst>
                                    <p:cond delay="0"/>
                                  </p:stCondLst>
                                  <p:childTnLst>
                                    <p:animEffect transition="out" filter="fade">
                                      <p:cBhvr>
                                        <p:cTn id="68" dur="500"/>
                                        <p:tgtEl>
                                          <p:spTgt spid="151"/>
                                        </p:tgtEl>
                                      </p:cBhvr>
                                    </p:animEffect>
                                    <p:set>
                                      <p:cBhvr>
                                        <p:cTn id="69" dur="1" fill="hold">
                                          <p:stCondLst>
                                            <p:cond delay="499"/>
                                          </p:stCondLst>
                                        </p:cTn>
                                        <p:tgtEl>
                                          <p:spTgt spid="151"/>
                                        </p:tgtEl>
                                        <p:attrNameLst>
                                          <p:attrName>style.visibility</p:attrName>
                                        </p:attrNameLst>
                                      </p:cBhvr>
                                      <p:to>
                                        <p:strVal val="hidden"/>
                                      </p:to>
                                    </p:set>
                                  </p:childTnLst>
                                </p:cTn>
                              </p:par>
                            </p:childTnLst>
                          </p:cTn>
                        </p:par>
                        <p:par>
                          <p:cTn id="70" fill="hold">
                            <p:stCondLst>
                              <p:cond delay="3500"/>
                            </p:stCondLst>
                            <p:childTnLst>
                              <p:par>
                                <p:cTn id="71" presetID="10" presetClass="exit" presetSubtype="0" fill="hold" grpId="1" nodeType="afterEffect">
                                  <p:stCondLst>
                                    <p:cond delay="0"/>
                                  </p:stCondLst>
                                  <p:childTnLst>
                                    <p:animEffect transition="out" filter="fade">
                                      <p:cBhvr>
                                        <p:cTn id="72" dur="500"/>
                                        <p:tgtEl>
                                          <p:spTgt spid="167"/>
                                        </p:tgtEl>
                                      </p:cBhvr>
                                    </p:animEffect>
                                    <p:set>
                                      <p:cBhvr>
                                        <p:cTn id="73" dur="1" fill="hold">
                                          <p:stCondLst>
                                            <p:cond delay="499"/>
                                          </p:stCondLst>
                                        </p:cTn>
                                        <p:tgtEl>
                                          <p:spTgt spid="167"/>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64"/>
                                        </p:tgtEl>
                                      </p:cBhvr>
                                    </p:animEffect>
                                    <p:set>
                                      <p:cBhvr>
                                        <p:cTn id="76" dur="1" fill="hold">
                                          <p:stCondLst>
                                            <p:cond delay="499"/>
                                          </p:stCondLst>
                                        </p:cTn>
                                        <p:tgtEl>
                                          <p:spTgt spid="164"/>
                                        </p:tgtEl>
                                        <p:attrNameLst>
                                          <p:attrName>style.visibility</p:attrName>
                                        </p:attrNameLst>
                                      </p:cBhvr>
                                      <p:to>
                                        <p:strVal val="hidden"/>
                                      </p:to>
                                    </p:set>
                                  </p:childTnLst>
                                </p:cTn>
                              </p:par>
                            </p:childTnLst>
                          </p:cTn>
                        </p:par>
                        <p:par>
                          <p:cTn id="77" fill="hold">
                            <p:stCondLst>
                              <p:cond delay="4000"/>
                            </p:stCondLst>
                            <p:childTnLst>
                              <p:par>
                                <p:cTn id="78" presetID="10" presetClass="entr" presetSubtype="0" fill="hold" grpId="0" nodeType="afterEffect">
                                  <p:stCondLst>
                                    <p:cond delay="50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500"/>
                                        <p:tgtEl>
                                          <p:spTgt spid="88"/>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67" grpId="0" animBg="1"/>
      <p:bldP spid="167" grpId="1" animBg="1"/>
      <p:bldP spid="164" grpId="0" animBg="1"/>
      <p:bldP spid="164" grpId="1" animBg="1"/>
      <p:bldP spid="86" grpId="0"/>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p:cNvCxnSpPr/>
          <p:nvPr/>
        </p:nvCxnSpPr>
        <p:spPr>
          <a:xfrm>
            <a:off x="1886451" y="3846188"/>
            <a:ext cx="0" cy="1437012"/>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797293" y="5237019"/>
            <a:ext cx="2038101" cy="1175582"/>
            <a:chOff x="940119" y="5293964"/>
            <a:chExt cx="1940093" cy="1119051"/>
          </a:xfrm>
        </p:grpSpPr>
        <p:sp>
          <p:nvSpPr>
            <p:cNvPr id="143"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44"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49"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50" name="Picture 149"/>
          <p:cNvPicPr>
            <a:picLocks noChangeAspect="1"/>
          </p:cNvPicPr>
          <p:nvPr/>
        </p:nvPicPr>
        <p:blipFill rotWithShape="1">
          <a:blip r:embed="rId3"/>
          <a:srcRect r="31790"/>
          <a:stretch/>
        </p:blipFill>
        <p:spPr>
          <a:xfrm>
            <a:off x="2825394" y="4815840"/>
            <a:ext cx="606773" cy="1754296"/>
          </a:xfrm>
          <a:prstGeom prst="rect">
            <a:avLst/>
          </a:prstGeom>
        </p:spPr>
      </p:pic>
      <p:pic>
        <p:nvPicPr>
          <p:cNvPr id="151" name="Picture 150"/>
          <p:cNvPicPr>
            <a:picLocks noChangeAspect="1"/>
          </p:cNvPicPr>
          <p:nvPr/>
        </p:nvPicPr>
        <p:blipFill rotWithShape="1">
          <a:blip r:embed="rId4"/>
          <a:srcRect l="40545"/>
          <a:stretch/>
        </p:blipFill>
        <p:spPr>
          <a:xfrm>
            <a:off x="191873" y="4562856"/>
            <a:ext cx="692978" cy="2090768"/>
          </a:xfrm>
          <a:prstGeom prst="rect">
            <a:avLst/>
          </a:prstGeom>
        </p:spPr>
      </p:pic>
      <p:sp>
        <p:nvSpPr>
          <p:cNvPr id="5" name="Production"/>
          <p:cNvSpPr/>
          <p:nvPr/>
        </p:nvSpPr>
        <p:spPr bwMode="auto">
          <a:xfrm>
            <a:off x="4344482" y="2307003"/>
            <a:ext cx="2667137" cy="182693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grpSp>
        <p:nvGrpSpPr>
          <p:cNvPr id="13" name="Group 12"/>
          <p:cNvGrpSpPr/>
          <p:nvPr/>
        </p:nvGrpSpPr>
        <p:grpSpPr>
          <a:xfrm>
            <a:off x="4807652" y="5211510"/>
            <a:ext cx="1841709" cy="933819"/>
            <a:chOff x="8020362" y="5240026"/>
            <a:chExt cx="1841970" cy="933952"/>
          </a:xfrm>
        </p:grpSpPr>
        <p:grpSp>
          <p:nvGrpSpPr>
            <p:cNvPr id="108" name="Group 107"/>
            <p:cNvGrpSpPr/>
            <p:nvPr/>
          </p:nvGrpSpPr>
          <p:grpSpPr>
            <a:xfrm>
              <a:off x="8020362" y="5240026"/>
              <a:ext cx="883301" cy="933952"/>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p:cNvGrpSpPr/>
            <p:nvPr/>
          </p:nvGrpSpPr>
          <p:grpSpPr>
            <a:xfrm>
              <a:off x="8979031" y="5240026"/>
              <a:ext cx="883301" cy="933952"/>
              <a:chOff x="8968422" y="1945240"/>
              <a:chExt cx="972643" cy="1028418"/>
            </a:xfrm>
          </p:grpSpPr>
          <p:grpSp>
            <p:nvGrpSpPr>
              <p:cNvPr id="118" name="Group 117"/>
              <p:cNvGrpSpPr/>
              <p:nvPr/>
            </p:nvGrpSpPr>
            <p:grpSpPr>
              <a:xfrm>
                <a:off x="8968422" y="2142553"/>
                <a:ext cx="318232" cy="696493"/>
                <a:chOff x="9458597" y="2993206"/>
                <a:chExt cx="291678" cy="638376"/>
              </a:xfrm>
            </p:grpSpPr>
            <p:sp>
              <p:nvSpPr>
                <p:cNvPr id="124" name="Oval 12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2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p:cNvGrpSpPr/>
              <p:nvPr/>
            </p:nvGrpSpPr>
            <p:grpSpPr>
              <a:xfrm>
                <a:off x="9622833" y="2142553"/>
                <a:ext cx="318232" cy="696493"/>
                <a:chOff x="9458597" y="2993206"/>
                <a:chExt cx="291678" cy="638376"/>
              </a:xfrm>
            </p:grpSpPr>
            <p:sp>
              <p:nvSpPr>
                <p:cNvPr id="122" name="Oval 121"/>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122"/>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0" name="Freeform 119"/>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7" name="Straight Arrow Connector 6"/>
          <p:cNvCxnSpPr/>
          <p:nvPr/>
        </p:nvCxnSpPr>
        <p:spPr>
          <a:xfrm flipV="1">
            <a:off x="5697413" y="4169096"/>
            <a:ext cx="0" cy="1189984"/>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Production"/>
          <p:cNvSpPr/>
          <p:nvPr/>
        </p:nvSpPr>
        <p:spPr bwMode="auto">
          <a:xfrm>
            <a:off x="972351" y="2307004"/>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SOURCE REPO</a:t>
            </a:r>
          </a:p>
        </p:txBody>
      </p:sp>
      <p:grpSp>
        <p:nvGrpSpPr>
          <p:cNvPr id="145" name="Gear 1"/>
          <p:cNvGrpSpPr/>
          <p:nvPr/>
        </p:nvGrpSpPr>
        <p:grpSpPr>
          <a:xfrm>
            <a:off x="1462064" y="2995386"/>
            <a:ext cx="575991" cy="579178"/>
            <a:chOff x="642225" y="708036"/>
            <a:chExt cx="576154" cy="579343"/>
          </a:xfrm>
          <a:solidFill>
            <a:schemeClr val="bg1"/>
          </a:solidFill>
        </p:grpSpPr>
        <p:sp>
          <p:nvSpPr>
            <p:cNvPr id="146"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147"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148" name="Gear 2"/>
          <p:cNvSpPr>
            <a:spLocks noEditPoints="1"/>
          </p:cNvSpPr>
          <p:nvPr/>
        </p:nvSpPr>
        <p:spPr bwMode="black">
          <a:xfrm>
            <a:off x="2033246" y="288278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cxnSp>
        <p:nvCxnSpPr>
          <p:cNvPr id="172" name="Straight Connector 171"/>
          <p:cNvCxnSpPr>
            <a:endCxn id="5" idx="1"/>
          </p:cNvCxnSpPr>
          <p:nvPr/>
        </p:nvCxnSpPr>
        <p:spPr>
          <a:xfrm flipV="1">
            <a:off x="2821340" y="3220468"/>
            <a:ext cx="1523143" cy="884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3" name="Title 1"/>
          <p:cNvSpPr>
            <a:spLocks noGrp="1"/>
          </p:cNvSpPr>
          <p:nvPr>
            <p:ph type="title"/>
          </p:nvPr>
        </p:nvSpPr>
        <p:spPr/>
        <p:txBody>
          <a:bodyPr/>
          <a:lstStyle/>
          <a:p>
            <a:r>
              <a:rPr lang="en-US" dirty="0" smtClean="0">
                <a:gradFill>
                  <a:gsLst>
                    <a:gs pos="1250">
                      <a:schemeClr val="tx2"/>
                    </a:gs>
                    <a:gs pos="99000">
                      <a:schemeClr val="tx2"/>
                    </a:gs>
                  </a:gsLst>
                  <a:lin ang="5400000" scaled="0"/>
                </a:gradFill>
              </a:rPr>
              <a:t>Automated Recovery</a:t>
            </a:r>
            <a:endParaRPr lang="en-US" dirty="0">
              <a:gradFill>
                <a:gsLst>
                  <a:gs pos="1250">
                    <a:schemeClr val="tx2"/>
                  </a:gs>
                  <a:gs pos="99000">
                    <a:schemeClr val="tx2"/>
                  </a:gs>
                </a:gsLst>
                <a:lin ang="5400000" scaled="0"/>
              </a:gradFill>
            </a:endParaRPr>
          </a:p>
        </p:txBody>
      </p:sp>
      <p:grpSp>
        <p:nvGrpSpPr>
          <p:cNvPr id="74" name="Code2" descr="Down:  Code2"/>
          <p:cNvGrpSpPr/>
          <p:nvPr/>
        </p:nvGrpSpPr>
        <p:grpSpPr>
          <a:xfrm>
            <a:off x="5311890" y="2941004"/>
            <a:ext cx="712274" cy="1077167"/>
            <a:chOff x="2900328" y="2923509"/>
            <a:chExt cx="712375" cy="1077320"/>
          </a:xfrm>
        </p:grpSpPr>
        <p:grpSp>
          <p:nvGrpSpPr>
            <p:cNvPr id="77" name="Group 76"/>
            <p:cNvGrpSpPr/>
            <p:nvPr/>
          </p:nvGrpSpPr>
          <p:grpSpPr>
            <a:xfrm>
              <a:off x="2937250" y="2923509"/>
              <a:ext cx="638530" cy="665533"/>
              <a:chOff x="2328300" y="3506767"/>
              <a:chExt cx="551703" cy="575034"/>
            </a:xfrm>
          </p:grpSpPr>
          <p:sp>
            <p:nvSpPr>
              <p:cNvPr id="7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80" name="Group 79"/>
              <p:cNvGrpSpPr/>
              <p:nvPr/>
            </p:nvGrpSpPr>
            <p:grpSpPr>
              <a:xfrm>
                <a:off x="2328300" y="3506767"/>
                <a:ext cx="551703" cy="575034"/>
                <a:chOff x="3937001" y="4448175"/>
                <a:chExt cx="638175" cy="665163"/>
              </a:xfrm>
            </p:grpSpPr>
            <p:grpSp>
              <p:nvGrpSpPr>
                <p:cNvPr id="81" name="Group 10"/>
                <p:cNvGrpSpPr>
                  <a:grpSpLocks noChangeAspect="1"/>
                </p:cNvGrpSpPr>
                <p:nvPr/>
              </p:nvGrpSpPr>
              <p:grpSpPr bwMode="auto">
                <a:xfrm>
                  <a:off x="3937001" y="4448175"/>
                  <a:ext cx="638175" cy="665163"/>
                  <a:chOff x="2480" y="2802"/>
                  <a:chExt cx="402" cy="419"/>
                </a:xfrm>
              </p:grpSpPr>
              <p:sp>
                <p:nvSpPr>
                  <p:cNvPr id="8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82" name="Group 81"/>
                <p:cNvGrpSpPr/>
                <p:nvPr/>
              </p:nvGrpSpPr>
              <p:grpSpPr>
                <a:xfrm>
                  <a:off x="4120302" y="4618868"/>
                  <a:ext cx="293550" cy="349134"/>
                  <a:chOff x="4662074" y="4335997"/>
                  <a:chExt cx="234105" cy="278433"/>
                </a:xfrm>
              </p:grpSpPr>
              <p:sp>
                <p:nvSpPr>
                  <p:cNvPr id="8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78" name="TextBox 77"/>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FFFFFF"/>
                      </a:gs>
                      <a:gs pos="30000">
                        <a:srgbClr val="FFFFFF"/>
                      </a:gs>
                    </a:gsLst>
                    <a:lin ang="5400000" scaled="0"/>
                  </a:gradFill>
                </a:rPr>
                <a:t>V2.0</a:t>
              </a:r>
            </a:p>
          </p:txBody>
        </p:sp>
      </p:grpSp>
      <p:sp>
        <p:nvSpPr>
          <p:cNvPr id="75" name="Text Value"/>
          <p:cNvSpPr txBox="1"/>
          <p:nvPr/>
        </p:nvSpPr>
        <p:spPr>
          <a:xfrm>
            <a:off x="7898187" y="1415269"/>
            <a:ext cx="4079873" cy="2473610"/>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Minimal/No business impact</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Minimal/No manual intervention</a:t>
            </a:r>
          </a:p>
        </p:txBody>
      </p:sp>
      <p:sp>
        <p:nvSpPr>
          <p:cNvPr id="76" name="Text Measure"/>
          <p:cNvSpPr txBox="1"/>
          <p:nvPr/>
        </p:nvSpPr>
        <p:spPr>
          <a:xfrm>
            <a:off x="7915518" y="4022257"/>
            <a:ext cx="2015896" cy="1766296"/>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gradFill>
                <a:latin typeface="Segoe UI Light"/>
              </a:rPr>
              <a:t>Availability</a:t>
            </a:r>
            <a:endParaRPr lang="en-US" sz="2400" dirty="0">
              <a:gradFill>
                <a:gsLst>
                  <a:gs pos="0">
                    <a:schemeClr val="tx1"/>
                  </a:gs>
                  <a:gs pos="100000">
                    <a:schemeClr val="tx1"/>
                  </a:gs>
                </a:gsLst>
              </a:gradFill>
              <a:latin typeface="Segoe UI Light"/>
            </a:endParaRPr>
          </a:p>
        </p:txBody>
      </p:sp>
      <p:grpSp>
        <p:nvGrpSpPr>
          <p:cNvPr id="88" name="Code2" descr="Down:  Code2"/>
          <p:cNvGrpSpPr/>
          <p:nvPr/>
        </p:nvGrpSpPr>
        <p:grpSpPr>
          <a:xfrm>
            <a:off x="2908487" y="2875091"/>
            <a:ext cx="712274" cy="1077167"/>
            <a:chOff x="2900328" y="2923509"/>
            <a:chExt cx="712375" cy="1077320"/>
          </a:xfrm>
        </p:grpSpPr>
        <p:grpSp>
          <p:nvGrpSpPr>
            <p:cNvPr id="89" name="Group 88"/>
            <p:cNvGrpSpPr/>
            <p:nvPr/>
          </p:nvGrpSpPr>
          <p:grpSpPr>
            <a:xfrm>
              <a:off x="2937250" y="2923509"/>
              <a:ext cx="638530" cy="665533"/>
              <a:chOff x="2328300" y="3506767"/>
              <a:chExt cx="551703" cy="575034"/>
            </a:xfrm>
          </p:grpSpPr>
          <p:sp>
            <p:nvSpPr>
              <p:cNvPr id="91"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92" name="Group 91"/>
              <p:cNvGrpSpPr/>
              <p:nvPr/>
            </p:nvGrpSpPr>
            <p:grpSpPr>
              <a:xfrm>
                <a:off x="2328300" y="3506767"/>
                <a:ext cx="551703" cy="575034"/>
                <a:chOff x="3937001" y="4448175"/>
                <a:chExt cx="638175" cy="665163"/>
              </a:xfrm>
            </p:grpSpPr>
            <p:grpSp>
              <p:nvGrpSpPr>
                <p:cNvPr id="93" name="Group 10"/>
                <p:cNvGrpSpPr>
                  <a:grpSpLocks noChangeAspect="1"/>
                </p:cNvGrpSpPr>
                <p:nvPr/>
              </p:nvGrpSpPr>
              <p:grpSpPr bwMode="auto">
                <a:xfrm>
                  <a:off x="3937001" y="4448175"/>
                  <a:ext cx="638175" cy="665163"/>
                  <a:chOff x="2480" y="2802"/>
                  <a:chExt cx="402" cy="419"/>
                </a:xfrm>
              </p:grpSpPr>
              <p:sp>
                <p:nvSpPr>
                  <p:cNvPr id="97"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8"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9"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94" name="Group 93"/>
                <p:cNvGrpSpPr/>
                <p:nvPr/>
              </p:nvGrpSpPr>
              <p:grpSpPr>
                <a:xfrm>
                  <a:off x="4120302" y="4618868"/>
                  <a:ext cx="293550" cy="349134"/>
                  <a:chOff x="4662074" y="4335997"/>
                  <a:chExt cx="234105" cy="278433"/>
                </a:xfrm>
              </p:grpSpPr>
              <p:sp>
                <p:nvSpPr>
                  <p:cNvPr id="9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6"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90" name="TextBox 89"/>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chemeClr val="bg1"/>
                      </a:gs>
                      <a:gs pos="31000">
                        <a:schemeClr val="bg1"/>
                      </a:gs>
                    </a:gsLst>
                    <a:lin ang="5400000" scaled="0"/>
                  </a:gradFill>
                </a:rPr>
                <a:t>V2.1</a:t>
              </a:r>
            </a:p>
          </p:txBody>
        </p:sp>
      </p:grpSp>
      <p:grpSp>
        <p:nvGrpSpPr>
          <p:cNvPr id="126" name="Group 125"/>
          <p:cNvGrpSpPr/>
          <p:nvPr/>
        </p:nvGrpSpPr>
        <p:grpSpPr>
          <a:xfrm>
            <a:off x="5873994" y="3393735"/>
            <a:ext cx="318779" cy="318779"/>
            <a:chOff x="9746629" y="4274151"/>
            <a:chExt cx="459982" cy="459982"/>
          </a:xfrm>
        </p:grpSpPr>
        <p:sp>
          <p:nvSpPr>
            <p:cNvPr id="127" name="Oval 12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67" name="Oval 166"/>
          <p:cNvSpPr/>
          <p:nvPr/>
        </p:nvSpPr>
        <p:spPr bwMode="auto">
          <a:xfrm>
            <a:off x="5873994" y="3393735"/>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rPr>
              <a:t>X</a:t>
            </a:r>
          </a:p>
        </p:txBody>
      </p:sp>
      <p:grpSp>
        <p:nvGrpSpPr>
          <p:cNvPr id="129" name="Group 128"/>
          <p:cNvGrpSpPr/>
          <p:nvPr/>
        </p:nvGrpSpPr>
        <p:grpSpPr>
          <a:xfrm>
            <a:off x="5462897" y="4514063"/>
            <a:ext cx="459917" cy="459917"/>
            <a:chOff x="9746629" y="4274151"/>
            <a:chExt cx="459982" cy="459982"/>
          </a:xfrm>
        </p:grpSpPr>
        <p:sp>
          <p:nvSpPr>
            <p:cNvPr id="130" name="Oval 12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64" name="Oval 163"/>
          <p:cNvSpPr/>
          <p:nvPr/>
        </p:nvSpPr>
        <p:spPr bwMode="auto">
          <a:xfrm>
            <a:off x="5462897" y="4514063"/>
            <a:ext cx="459917" cy="45991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2917">
                      <a:srgbClr val="FFFFFF"/>
                    </a:gs>
                    <a:gs pos="30000">
                      <a:srgbClr val="FFFFFF"/>
                    </a:gs>
                  </a:gsLst>
                  <a:lin ang="5400000" scaled="0"/>
                </a:gradFill>
              </a:rPr>
              <a:t>X</a:t>
            </a:r>
          </a:p>
        </p:txBody>
      </p:sp>
      <p:sp>
        <p:nvSpPr>
          <p:cNvPr id="100" name="TextBox 99"/>
          <p:cNvSpPr txBox="1"/>
          <p:nvPr/>
        </p:nvSpPr>
        <p:spPr>
          <a:xfrm>
            <a:off x="314419" y="1213538"/>
            <a:ext cx="4764256" cy="749534"/>
          </a:xfrm>
          <a:prstGeom prst="rect">
            <a:avLst/>
          </a:prstGeom>
        </p:spPr>
        <p:txBody>
          <a:bodyPr vert="horz" wrap="square" lIns="146283" tIns="91427" rIns="146283" bIns="91427" rtlCol="0">
            <a:spAutoFit/>
          </a:bodyPr>
          <a:lstStyle>
            <a:lvl1pPr marL="342900" marR="0" indent="-342900" fontAlgn="auto">
              <a:lnSpc>
                <a:spcPct val="90000"/>
              </a:lnSpc>
              <a:spcBef>
                <a:spcPct val="20000"/>
              </a:spcBef>
              <a:spcAft>
                <a:spcPts val="0"/>
              </a:spcAft>
              <a:buClr>
                <a:schemeClr val="tx1"/>
              </a:buClr>
              <a:buSzPct val="100000"/>
              <a:buFontTx/>
              <a:buBlip>
                <a:blip r:embed="rId5"/>
              </a:buBlip>
              <a:tabLst/>
              <a:defRPr sz="4000" spc="0" baseline="0">
                <a:gradFill>
                  <a:gsLst>
                    <a:gs pos="1250">
                      <a:schemeClr val="tx1"/>
                    </a:gs>
                    <a:gs pos="100000">
                      <a:schemeClr val="tx1"/>
                    </a:gs>
                  </a:gsLst>
                  <a:lin ang="5400000" scaled="0"/>
                </a:gradFill>
                <a:latin typeface="+mj-lt"/>
              </a:defRPr>
            </a:lvl1pPr>
            <a:lvl2pPr marL="584200" marR="0" lvl="1" indent="-241300" fontAlgn="auto">
              <a:lnSpc>
                <a:spcPct val="90000"/>
              </a:lnSpc>
              <a:spcBef>
                <a:spcPct val="20000"/>
              </a:spcBef>
              <a:spcAft>
                <a:spcPts val="0"/>
              </a:spcAft>
              <a:buClr>
                <a:schemeClr val="tx1"/>
              </a:buClr>
              <a:buSzPct val="100000"/>
              <a:buFontTx/>
              <a:buBlip>
                <a:blip r:embed="rId5"/>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5"/>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5"/>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5"/>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buClr>
                <a:srgbClr val="FFFFFF"/>
              </a:buClr>
              <a:buNone/>
            </a:pPr>
            <a:r>
              <a:rPr lang="en-US" sz="3999" dirty="0"/>
              <a:t>Roll-forward</a:t>
            </a:r>
          </a:p>
        </p:txBody>
      </p:sp>
      <p:grpSp>
        <p:nvGrpSpPr>
          <p:cNvPr id="101" name="Code2"/>
          <p:cNvGrpSpPr/>
          <p:nvPr/>
        </p:nvGrpSpPr>
        <p:grpSpPr>
          <a:xfrm>
            <a:off x="1548511" y="5381184"/>
            <a:ext cx="661365" cy="919588"/>
            <a:chOff x="2838857" y="2923512"/>
            <a:chExt cx="835317" cy="1161459"/>
          </a:xfrm>
        </p:grpSpPr>
        <p:grpSp>
          <p:nvGrpSpPr>
            <p:cNvPr id="102" name="Group 101"/>
            <p:cNvGrpSpPr/>
            <p:nvPr/>
          </p:nvGrpSpPr>
          <p:grpSpPr>
            <a:xfrm>
              <a:off x="2937250" y="2923512"/>
              <a:ext cx="638530" cy="665534"/>
              <a:chOff x="2328300" y="3506767"/>
              <a:chExt cx="551703" cy="575034"/>
            </a:xfrm>
          </p:grpSpPr>
          <p:sp>
            <p:nvSpPr>
              <p:cNvPr id="10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05" name="Group 104"/>
              <p:cNvGrpSpPr/>
              <p:nvPr/>
            </p:nvGrpSpPr>
            <p:grpSpPr>
              <a:xfrm>
                <a:off x="2328300" y="3506767"/>
                <a:ext cx="551703" cy="575034"/>
                <a:chOff x="3937001" y="4448175"/>
                <a:chExt cx="638175" cy="665163"/>
              </a:xfrm>
            </p:grpSpPr>
            <p:grpSp>
              <p:nvGrpSpPr>
                <p:cNvPr id="106" name="Group 10"/>
                <p:cNvGrpSpPr>
                  <a:grpSpLocks noChangeAspect="1"/>
                </p:cNvGrpSpPr>
                <p:nvPr/>
              </p:nvGrpSpPr>
              <p:grpSpPr bwMode="auto">
                <a:xfrm>
                  <a:off x="3937001" y="4448175"/>
                  <a:ext cx="638175" cy="665163"/>
                  <a:chOff x="2480" y="2802"/>
                  <a:chExt cx="402" cy="419"/>
                </a:xfrm>
              </p:grpSpPr>
              <p:sp>
                <p:nvSpPr>
                  <p:cNvPr id="1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07" name="Group 106"/>
                <p:cNvGrpSpPr/>
                <p:nvPr/>
              </p:nvGrpSpPr>
              <p:grpSpPr>
                <a:xfrm>
                  <a:off x="4120302" y="4618868"/>
                  <a:ext cx="293550" cy="349134"/>
                  <a:chOff x="4662074" y="4335997"/>
                  <a:chExt cx="234105" cy="278433"/>
                </a:xfrm>
              </p:grpSpPr>
              <p:sp>
                <p:nvSpPr>
                  <p:cNvPr id="1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03" name="TextBox 102"/>
            <p:cNvSpPr txBox="1"/>
            <p:nvPr/>
          </p:nvSpPr>
          <p:spPr>
            <a:xfrm>
              <a:off x="2838857" y="3511465"/>
              <a:ext cx="835317" cy="573506"/>
            </a:xfrm>
            <a:prstGeom prst="rect">
              <a:avLst/>
            </a:prstGeom>
            <a:noFill/>
          </p:spPr>
          <p:txBody>
            <a:bodyPr wrap="none" lIns="182854" tIns="146283" rIns="182854" bIns="146283" rtlCol="0">
              <a:spAutoFit/>
            </a:bodyPr>
            <a:lstStyle/>
            <a:p>
              <a:pPr algn="ctr">
                <a:lnSpc>
                  <a:spcPct val="90000"/>
                </a:lnSpc>
                <a:spcAft>
                  <a:spcPts val="600"/>
                </a:spcAft>
              </a:pPr>
              <a:r>
                <a:rPr lang="en-US" sz="1399" dirty="0">
                  <a:gradFill>
                    <a:gsLst>
                      <a:gs pos="2917">
                        <a:schemeClr val="tx1"/>
                      </a:gs>
                      <a:gs pos="30000">
                        <a:schemeClr val="tx1"/>
                      </a:gs>
                    </a:gsLst>
                    <a:lin ang="5400000" scaled="0"/>
                  </a:gradFill>
                </a:rPr>
                <a:t>V2.1</a:t>
              </a:r>
            </a:p>
          </p:txBody>
        </p:sp>
      </p:grpSp>
    </p:spTree>
    <p:extLst>
      <p:ext uri="{BB962C8B-B14F-4D97-AF65-F5344CB8AC3E}">
        <p14:creationId xmlns:p14="http://schemas.microsoft.com/office/powerpoint/2010/main" val="2589791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par>
                          <p:cTn id="8" fill="hold">
                            <p:stCondLst>
                              <p:cond delay="500"/>
                            </p:stCondLst>
                            <p:childTnLst>
                              <p:par>
                                <p:cTn id="9" presetID="42" presetClass="path" presetSubtype="0" accel="50000" decel="50000" fill="hold" nodeType="afterEffect">
                                  <p:stCondLst>
                                    <p:cond delay="300"/>
                                  </p:stCondLst>
                                  <p:childTnLst>
                                    <p:animMotion origin="layout" path="M 1.57519E-6 2.26963E-6 L 0.00013 -0.36314 " pathEditMode="relative" rAng="0" ptsTypes="AA">
                                      <p:cBhvr>
                                        <p:cTn id="10" dur="1000" fill="hold"/>
                                        <p:tgtEl>
                                          <p:spTgt spid="101"/>
                                        </p:tgtEl>
                                        <p:attrNameLst>
                                          <p:attrName>ppt_x</p:attrName>
                                          <p:attrName>ppt_y</p:attrName>
                                        </p:attrNameLst>
                                      </p:cBhvr>
                                      <p:rCtr x="0" y="-18157"/>
                                    </p:animMotion>
                                  </p:childTnLst>
                                </p:cTn>
                              </p:par>
                            </p:childTnLst>
                          </p:cTn>
                        </p:par>
                        <p:par>
                          <p:cTn id="11" fill="hold">
                            <p:stCondLst>
                              <p:cond delay="1800"/>
                            </p:stCondLst>
                            <p:childTnLst>
                              <p:par>
                                <p:cTn id="12" presetID="10" presetClass="exit" presetSubtype="0" fill="hold" nodeType="afterEffect">
                                  <p:stCondLst>
                                    <p:cond delay="0"/>
                                  </p:stCondLst>
                                  <p:childTnLst>
                                    <p:animEffect transition="out" filter="fade">
                                      <p:cBhvr>
                                        <p:cTn id="13" dur="500"/>
                                        <p:tgtEl>
                                          <p:spTgt spid="101"/>
                                        </p:tgtEl>
                                      </p:cBhvr>
                                    </p:animEffect>
                                    <p:set>
                                      <p:cBhvr>
                                        <p:cTn id="14" dur="1" fill="hold">
                                          <p:stCondLst>
                                            <p:cond delay="499"/>
                                          </p:stCondLst>
                                        </p:cTn>
                                        <p:tgtEl>
                                          <p:spTgt spid="10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145"/>
                                        </p:tgtEl>
                                        <p:attrNameLst>
                                          <p:attrName>r</p:attrName>
                                        </p:attrNameLst>
                                      </p:cBhvr>
                                    </p:animRot>
                                  </p:childTnLst>
                                </p:cTn>
                              </p:par>
                              <p:par>
                                <p:cTn id="19" presetID="8" presetClass="emph" presetSubtype="0" fill="hold" grpId="0" nodeType="withEffect">
                                  <p:stCondLst>
                                    <p:cond delay="0"/>
                                  </p:stCondLst>
                                  <p:childTnLst>
                                    <p:animRot by="-21600000">
                                      <p:cBhvr>
                                        <p:cTn id="20" dur="2000" fill="hold"/>
                                        <p:tgtEl>
                                          <p:spTgt spid="148"/>
                                        </p:tgtEl>
                                        <p:attrNameLst>
                                          <p:attrName>r</p:attrName>
                                        </p:attrNameLst>
                                      </p:cBhvr>
                                    </p:animRo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childTnLst>
                          </p:cTn>
                        </p:par>
                        <p:par>
                          <p:cTn id="25" fill="hold">
                            <p:stCondLst>
                              <p:cond delay="2500"/>
                            </p:stCondLst>
                            <p:childTnLst>
                              <p:par>
                                <p:cTn id="26" presetID="42" presetClass="path" presetSubtype="0" accel="50000" decel="50000" fill="hold" nodeType="afterEffect">
                                  <p:stCondLst>
                                    <p:cond delay="300"/>
                                  </p:stCondLst>
                                  <p:childTnLst>
                                    <p:animMotion origin="layout" path="M 4.2507E-6 -9.48706E-7 L 0.19377 0.01067 " pathEditMode="relative" rAng="0" ptsTypes="AA">
                                      <p:cBhvr>
                                        <p:cTn id="27" dur="1000" fill="hold"/>
                                        <p:tgtEl>
                                          <p:spTgt spid="88"/>
                                        </p:tgtEl>
                                        <p:attrNameLst>
                                          <p:attrName>ppt_x</p:attrName>
                                          <p:attrName>ppt_y</p:attrName>
                                        </p:attrNameLst>
                                      </p:cBhvr>
                                      <p:rCtr x="9689" y="522"/>
                                    </p:animMotion>
                                  </p:childTnLst>
                                </p:cTn>
                              </p:par>
                            </p:childTnLst>
                          </p:cTn>
                        </p:par>
                        <p:par>
                          <p:cTn id="28" fill="hold">
                            <p:stCondLst>
                              <p:cond delay="3800"/>
                            </p:stCondLst>
                            <p:childTnLst>
                              <p:par>
                                <p:cTn id="29" presetID="10" presetClass="exit" presetSubtype="0" fill="hold" nodeType="afterEffect">
                                  <p:stCondLst>
                                    <p:cond delay="0"/>
                                  </p:stCondLst>
                                  <p:childTnLst>
                                    <p:animEffect transition="out" filter="fade">
                                      <p:cBhvr>
                                        <p:cTn id="30" dur="500"/>
                                        <p:tgtEl>
                                          <p:spTgt spid="74"/>
                                        </p:tgtEl>
                                      </p:cBhvr>
                                    </p:animEffect>
                                    <p:set>
                                      <p:cBhvr>
                                        <p:cTn id="31" dur="1" fill="hold">
                                          <p:stCondLst>
                                            <p:cond delay="499"/>
                                          </p:stCondLst>
                                        </p:cTn>
                                        <p:tgtEl>
                                          <p:spTgt spid="74"/>
                                        </p:tgtEl>
                                        <p:attrNameLst>
                                          <p:attrName>style.visibility</p:attrName>
                                        </p:attrNameLst>
                                      </p:cBhvr>
                                      <p:to>
                                        <p:strVal val="hidden"/>
                                      </p:to>
                                    </p:set>
                                  </p:childTnLst>
                                </p:cTn>
                              </p:par>
                            </p:childTnLst>
                          </p:cTn>
                        </p:par>
                        <p:par>
                          <p:cTn id="32" fill="hold">
                            <p:stCondLst>
                              <p:cond delay="4300"/>
                            </p:stCondLst>
                            <p:childTnLst>
                              <p:par>
                                <p:cTn id="33" presetID="10" presetClass="exit" presetSubtype="0" fill="hold" grpId="0" nodeType="afterEffect">
                                  <p:stCondLst>
                                    <p:cond delay="300"/>
                                  </p:stCondLst>
                                  <p:childTnLst>
                                    <p:animEffect transition="out" filter="fade">
                                      <p:cBhvr>
                                        <p:cTn id="34" dur="500"/>
                                        <p:tgtEl>
                                          <p:spTgt spid="167"/>
                                        </p:tgtEl>
                                      </p:cBhvr>
                                    </p:animEffect>
                                    <p:set>
                                      <p:cBhvr>
                                        <p:cTn id="35" dur="1" fill="hold">
                                          <p:stCondLst>
                                            <p:cond delay="499"/>
                                          </p:stCondLst>
                                        </p:cTn>
                                        <p:tgtEl>
                                          <p:spTgt spid="167"/>
                                        </p:tgtEl>
                                        <p:attrNameLst>
                                          <p:attrName>style.visibility</p:attrName>
                                        </p:attrNameLst>
                                      </p:cBhvr>
                                      <p:to>
                                        <p:strVal val="hidden"/>
                                      </p:to>
                                    </p:set>
                                  </p:childTnLst>
                                </p:cTn>
                              </p:par>
                              <p:par>
                                <p:cTn id="36" presetID="10" presetClass="exit" presetSubtype="0" fill="hold" grpId="0" nodeType="withEffect">
                                  <p:stCondLst>
                                    <p:cond delay="300"/>
                                  </p:stCondLst>
                                  <p:childTnLst>
                                    <p:animEffect transition="out" filter="fade">
                                      <p:cBhvr>
                                        <p:cTn id="37" dur="500"/>
                                        <p:tgtEl>
                                          <p:spTgt spid="164"/>
                                        </p:tgtEl>
                                      </p:cBhvr>
                                    </p:animEffect>
                                    <p:set>
                                      <p:cBhvr>
                                        <p:cTn id="38" dur="1" fill="hold">
                                          <p:stCondLst>
                                            <p:cond delay="499"/>
                                          </p:stCondLst>
                                        </p:cTn>
                                        <p:tgtEl>
                                          <p:spTgt spid="164"/>
                                        </p:tgtEl>
                                        <p:attrNameLst>
                                          <p:attrName>style.visibility</p:attrName>
                                        </p:attrNameLst>
                                      </p:cBhvr>
                                      <p:to>
                                        <p:strVal val="hidden"/>
                                      </p:to>
                                    </p:set>
                                  </p:childTnLst>
                                </p:cTn>
                              </p:par>
                            </p:childTnLst>
                          </p:cTn>
                        </p:par>
                        <p:par>
                          <p:cTn id="39" fill="hold">
                            <p:stCondLst>
                              <p:cond delay="5100"/>
                            </p:stCondLst>
                            <p:childTnLst>
                              <p:par>
                                <p:cTn id="40" presetID="10" presetClass="entr" presetSubtype="0" fill="hold" grpId="0" nodeType="afterEffect">
                                  <p:stCondLst>
                                    <p:cond delay="50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75" grpId="0"/>
      <p:bldP spid="76" grpId="0"/>
      <p:bldP spid="167" grpId="0" animBg="1"/>
      <p:bldP spid="16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smtClean="0"/>
              <a:t>Automated Monitoring</a:t>
            </a:r>
            <a:r>
              <a:rPr lang="en-US" dirty="0"/>
              <a:t/>
            </a:r>
            <a:br>
              <a:rPr lang="en-US" dirty="0"/>
            </a:br>
            <a:r>
              <a:rPr lang="en-US" dirty="0"/>
              <a:t>Parts Unlimited App</a:t>
            </a:r>
          </a:p>
        </p:txBody>
      </p:sp>
    </p:spTree>
    <p:extLst>
      <p:ext uri="{BB962C8B-B14F-4D97-AF65-F5344CB8AC3E}">
        <p14:creationId xmlns:p14="http://schemas.microsoft.com/office/powerpoint/2010/main" val="2055278846"/>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Configuration Management</a:t>
            </a:r>
            <a:endParaRPr lang="en-US" dirty="0">
              <a:gradFill>
                <a:gsLst>
                  <a:gs pos="0">
                    <a:schemeClr val="tx2"/>
                  </a:gs>
                  <a:gs pos="100000">
                    <a:schemeClr val="tx2"/>
                  </a:gs>
                </a:gsLst>
                <a:lin ang="5400000" scaled="0"/>
              </a:gradFill>
            </a:endParaRPr>
          </a:p>
        </p:txBody>
      </p:sp>
      <p:sp>
        <p:nvSpPr>
          <p:cNvPr id="37" name="Value"/>
          <p:cNvSpPr txBox="1"/>
          <p:nvPr/>
        </p:nvSpPr>
        <p:spPr>
          <a:xfrm>
            <a:off x="7898188" y="1387463"/>
            <a:ext cx="3387617" cy="258498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Faster Detection </a:t>
            </a:r>
            <a:r>
              <a:rPr lang="en-US" sz="2400" dirty="0" smtClean="0">
                <a:gradFill>
                  <a:gsLst>
                    <a:gs pos="2917">
                      <a:schemeClr val="tx1"/>
                    </a:gs>
                    <a:gs pos="30000">
                      <a:schemeClr val="tx1"/>
                    </a:gs>
                  </a:gsLst>
                  <a:lin ang="5400000" scaled="0"/>
                </a:gradFill>
                <a:latin typeface="Segoe UI Light"/>
              </a:rPr>
              <a:t/>
            </a:r>
            <a:br>
              <a:rPr lang="en-US" sz="2400" dirty="0" smtClean="0">
                <a:gradFill>
                  <a:gsLst>
                    <a:gs pos="2917">
                      <a:schemeClr val="tx1"/>
                    </a:gs>
                    <a:gs pos="30000">
                      <a:schemeClr val="tx1"/>
                    </a:gs>
                  </a:gsLst>
                  <a:lin ang="5400000" scaled="0"/>
                </a:gradFill>
                <a:latin typeface="Segoe UI Light"/>
              </a:rPr>
            </a:br>
            <a:r>
              <a:rPr lang="en-US" sz="2400" dirty="0" smtClean="0">
                <a:gradFill>
                  <a:gsLst>
                    <a:gs pos="2917">
                      <a:schemeClr val="tx1"/>
                    </a:gs>
                    <a:gs pos="30000">
                      <a:schemeClr val="tx1"/>
                    </a:gs>
                  </a:gsLst>
                  <a:lin ang="5400000" scaled="0"/>
                </a:gradFill>
                <a:latin typeface="Segoe UI Light"/>
              </a:rPr>
              <a:t>&amp; </a:t>
            </a:r>
            <a:r>
              <a:rPr lang="en-US" sz="2400" dirty="0">
                <a:gradFill>
                  <a:gsLst>
                    <a:gs pos="2917">
                      <a:schemeClr val="tx1"/>
                    </a:gs>
                    <a:gs pos="30000">
                      <a:schemeClr val="tx1"/>
                    </a:gs>
                  </a:gsLst>
                  <a:lin ang="5400000" scaled="0"/>
                </a:gradFill>
                <a:latin typeface="Segoe UI Light"/>
              </a:rPr>
              <a:t>Remediation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More Resilience</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cxnSp>
        <p:nvCxnSpPr>
          <p:cNvPr id="48" name="Straight Connector 3"/>
          <p:cNvCxnSpPr/>
          <p:nvPr/>
        </p:nvCxnSpPr>
        <p:spPr>
          <a:xfrm>
            <a:off x="1886451" y="4001176"/>
            <a:ext cx="0" cy="135720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1922370" y="4001175"/>
            <a:ext cx="3105292"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MANAGEMENT</a:t>
            </a:r>
            <a:endParaRPr lang="en-US" sz="1598" dirty="0">
              <a:gradFill>
                <a:gsLst>
                  <a:gs pos="0">
                    <a:srgbClr val="FFFFFF"/>
                  </a:gs>
                  <a:gs pos="100000">
                    <a:srgbClr val="FFFFFF"/>
                  </a:gs>
                </a:gsLst>
                <a:lin ang="5400000" scaled="0"/>
              </a:gradFill>
              <a:ea typeface="Segoe UI" pitchFamily="34" charset="0"/>
              <a:cs typeface="Segoe UI" pitchFamily="34" charset="0"/>
            </a:endParaRPr>
          </a:p>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SERVICE</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0"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sp>
        <p:nvSpPr>
          <p:cNvPr id="6" name="Freeform 5"/>
          <p:cNvSpPr/>
          <p:nvPr/>
        </p:nvSpPr>
        <p:spPr bwMode="auto">
          <a:xfrm>
            <a:off x="5845282" y="3889266"/>
            <a:ext cx="672908" cy="688779"/>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ear 1"/>
          <p:cNvGrpSpPr/>
          <p:nvPr/>
        </p:nvGrpSpPr>
        <p:grpSpPr>
          <a:xfrm>
            <a:off x="5973391" y="4009512"/>
            <a:ext cx="421236" cy="423568"/>
            <a:chOff x="642225" y="708036"/>
            <a:chExt cx="576154" cy="579343"/>
          </a:xfrm>
          <a:solidFill>
            <a:schemeClr val="tx2"/>
          </a:solidFill>
        </p:grpSpPr>
        <p:sp>
          <p:nvSpPr>
            <p:cNvPr id="64"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65"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66" name="new software"/>
          <p:cNvSpPr>
            <a:spLocks noEditPoints="1"/>
          </p:cNvSpPr>
          <p:nvPr/>
        </p:nvSpPr>
        <p:spPr bwMode="auto">
          <a:xfrm>
            <a:off x="5932358" y="3972445"/>
            <a:ext cx="503510" cy="5195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7"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grpSp>
        <p:nvGrpSpPr>
          <p:cNvPr id="32" name="Gear 1"/>
          <p:cNvGrpSpPr/>
          <p:nvPr/>
        </p:nvGrpSpPr>
        <p:grpSpPr>
          <a:xfrm>
            <a:off x="5973391" y="4009512"/>
            <a:ext cx="421236" cy="423568"/>
            <a:chOff x="642225" y="708036"/>
            <a:chExt cx="576154" cy="579343"/>
          </a:xfrm>
          <a:solidFill>
            <a:schemeClr val="tx2"/>
          </a:solidFill>
        </p:grpSpPr>
        <p:sp>
          <p:nvSpPr>
            <p:cNvPr id="33"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34"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grpSp>
        <p:nvGrpSpPr>
          <p:cNvPr id="35" name="Group 34"/>
          <p:cNvGrpSpPr/>
          <p:nvPr/>
        </p:nvGrpSpPr>
        <p:grpSpPr>
          <a:xfrm>
            <a:off x="6443710" y="4259304"/>
            <a:ext cx="318779" cy="318779"/>
            <a:chOff x="9746629" y="4274151"/>
            <a:chExt cx="459982" cy="459982"/>
          </a:xfrm>
        </p:grpSpPr>
        <p:sp>
          <p:nvSpPr>
            <p:cNvPr id="36" name="Oval 35"/>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43" name="Group 42"/>
          <p:cNvGrpSpPr/>
          <p:nvPr/>
        </p:nvGrpSpPr>
        <p:grpSpPr>
          <a:xfrm>
            <a:off x="852470" y="5358383"/>
            <a:ext cx="1827691" cy="1054217"/>
            <a:chOff x="940119" y="5293964"/>
            <a:chExt cx="1940093" cy="1119051"/>
          </a:xfrm>
        </p:grpSpPr>
        <p:sp>
          <p:nvSpPr>
            <p:cNvPr id="45"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7"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9" name="Picture 48"/>
          <p:cNvPicPr>
            <a:picLocks noChangeAspect="1"/>
          </p:cNvPicPr>
          <p:nvPr/>
        </p:nvPicPr>
        <p:blipFill rotWithShape="1">
          <a:blip r:embed="rId4"/>
          <a:srcRect r="31790"/>
          <a:stretch/>
        </p:blipFill>
        <p:spPr>
          <a:xfrm>
            <a:off x="2641449" y="4815840"/>
            <a:ext cx="606773" cy="1754296"/>
          </a:xfrm>
          <a:prstGeom prst="rect">
            <a:avLst/>
          </a:prstGeom>
        </p:spPr>
      </p:pic>
      <p:pic>
        <p:nvPicPr>
          <p:cNvPr id="51" name="Picture 50"/>
          <p:cNvPicPr>
            <a:picLocks noChangeAspect="1"/>
          </p:cNvPicPr>
          <p:nvPr/>
        </p:nvPicPr>
        <p:blipFill rotWithShape="1">
          <a:blip r:embed="rId5"/>
          <a:srcRect l="40545"/>
          <a:stretch/>
        </p:blipFill>
        <p:spPr>
          <a:xfrm>
            <a:off x="245199" y="4562856"/>
            <a:ext cx="692978" cy="2090768"/>
          </a:xfrm>
          <a:prstGeom prst="rect">
            <a:avLst/>
          </a:prstGeom>
        </p:spPr>
      </p:pic>
    </p:spTree>
    <p:extLst>
      <p:ext uri="{BB962C8B-B14F-4D97-AF65-F5344CB8AC3E}">
        <p14:creationId xmlns:p14="http://schemas.microsoft.com/office/powerpoint/2010/main" val="3451382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1000"/>
                                        <p:tgtEl>
                                          <p:spTgt spid="50"/>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50"/>
                                        <p:tgtEl>
                                          <p:spTgt spid="6"/>
                                        </p:tgtEl>
                                      </p:cBhvr>
                                    </p:animEffect>
                                  </p:childTnLst>
                                </p:cTn>
                              </p:par>
                            </p:childTnLst>
                          </p:cTn>
                        </p:par>
                        <p:par>
                          <p:cTn id="16" fill="hold">
                            <p:stCondLst>
                              <p:cond delay="315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650"/>
                                        <p:tgtEl>
                                          <p:spTgt spid="63"/>
                                        </p:tgtEl>
                                      </p:cBhvr>
                                    </p:animEffect>
                                  </p:childTnLst>
                                </p:cTn>
                              </p:par>
                              <p:par>
                                <p:cTn id="20" presetID="8" presetClass="emph" presetSubtype="0" fill="hold" nodeType="withEffect">
                                  <p:stCondLst>
                                    <p:cond delay="500"/>
                                  </p:stCondLst>
                                  <p:childTnLst>
                                    <p:animRot by="21600000">
                                      <p:cBhvr>
                                        <p:cTn id="21" dur="3500" fill="hold"/>
                                        <p:tgtEl>
                                          <p:spTgt spid="63"/>
                                        </p:tgtEl>
                                        <p:attrNameLst>
                                          <p:attrName>r</p:attrName>
                                        </p:attrNameLst>
                                      </p:cBhvr>
                                    </p:animRot>
                                  </p:childTnLst>
                                </p:cTn>
                              </p:par>
                            </p:childTnLst>
                          </p:cTn>
                        </p:par>
                        <p:par>
                          <p:cTn id="22" fill="hold">
                            <p:stCondLst>
                              <p:cond delay="7150"/>
                            </p:stCondLst>
                            <p:childTnLst>
                              <p:par>
                                <p:cTn id="23" presetID="10" presetClass="exit" presetSubtype="0" fill="hold" nodeType="afterEffect">
                                  <p:stCondLst>
                                    <p:cond delay="0"/>
                                  </p:stCondLst>
                                  <p:childTnLst>
                                    <p:animEffect transition="out" filter="fade">
                                      <p:cBhvr>
                                        <p:cTn id="24" dur="650"/>
                                        <p:tgtEl>
                                          <p:spTgt spid="63"/>
                                        </p:tgtEl>
                                      </p:cBhvr>
                                    </p:animEffect>
                                    <p:set>
                                      <p:cBhvr>
                                        <p:cTn id="25" dur="1" fill="hold">
                                          <p:stCondLst>
                                            <p:cond delay="649"/>
                                          </p:stCondLst>
                                        </p:cTn>
                                        <p:tgtEl>
                                          <p:spTgt spid="63"/>
                                        </p:tgtEl>
                                        <p:attrNameLst>
                                          <p:attrName>style.visibility</p:attrName>
                                        </p:attrNameLst>
                                      </p:cBhvr>
                                      <p:to>
                                        <p:strVal val="hidden"/>
                                      </p:to>
                                    </p:set>
                                  </p:childTnLst>
                                </p:cTn>
                              </p:par>
                            </p:childTnLst>
                          </p:cTn>
                        </p:par>
                        <p:par>
                          <p:cTn id="26" fill="hold">
                            <p:stCondLst>
                              <p:cond delay="7800"/>
                            </p:stCondLst>
                            <p:childTnLst>
                              <p:par>
                                <p:cTn id="27" presetID="10"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65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600"/>
                                        <p:tgtEl>
                                          <p:spTgt spid="62"/>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1000"/>
                                        <p:tgtEl>
                                          <p:spTgt spid="61"/>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54"/>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56"/>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58"/>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54"/>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56"/>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58"/>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650"/>
                                        <p:tgtEl>
                                          <p:spTgt spid="60"/>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par>
                          <p:cTn id="60" fill="hold">
                            <p:stCondLst>
                              <p:cond delay="650"/>
                            </p:stCondLst>
                            <p:childTnLst>
                              <p:par>
                                <p:cTn id="61" presetID="10" presetClass="exit" presetSubtype="0" fill="hold" nodeType="afterEffect">
                                  <p:stCondLst>
                                    <p:cond delay="0"/>
                                  </p:stCondLst>
                                  <p:childTnLst>
                                    <p:animEffect transition="out" filter="fade">
                                      <p:cBhvr>
                                        <p:cTn id="62" dur="500"/>
                                        <p:tgtEl>
                                          <p:spTgt spid="67"/>
                                        </p:tgtEl>
                                      </p:cBhvr>
                                    </p:animEffect>
                                    <p:set>
                                      <p:cBhvr>
                                        <p:cTn id="63" dur="1" fill="hold">
                                          <p:stCondLst>
                                            <p:cond delay="499"/>
                                          </p:stCondLst>
                                        </p:cTn>
                                        <p:tgtEl>
                                          <p:spTgt spid="6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childTnLst>
                          </p:cTn>
                        </p:par>
                        <p:par>
                          <p:cTn id="67" fill="hold">
                            <p:stCondLst>
                              <p:cond delay="115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650"/>
                                        <p:tgtEl>
                                          <p:spTgt spid="32"/>
                                        </p:tgtEl>
                                      </p:cBhvr>
                                    </p:animEffect>
                                  </p:childTnLst>
                                </p:cTn>
                              </p:par>
                              <p:par>
                                <p:cTn id="71" presetID="8" presetClass="emph" presetSubtype="0" fill="hold" nodeType="withEffect">
                                  <p:stCondLst>
                                    <p:cond delay="500"/>
                                  </p:stCondLst>
                                  <p:childTnLst>
                                    <p:animRot by="21600000">
                                      <p:cBhvr>
                                        <p:cTn id="72" dur="3500" fill="hold"/>
                                        <p:tgtEl>
                                          <p:spTgt spid="32"/>
                                        </p:tgtEl>
                                        <p:attrNameLst>
                                          <p:attrName>r</p:attrName>
                                        </p:attrNameLst>
                                      </p:cBhvr>
                                    </p:animRot>
                                  </p:childTnLst>
                                </p:cTn>
                              </p:par>
                              <p:par>
                                <p:cTn id="73" presetID="10" presetClass="entr" presetSubtype="0" fill="hold" nodeType="withEffect">
                                  <p:stCondLst>
                                    <p:cond delay="400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6" grpId="0" animBg="1"/>
      <p:bldP spid="56" grpId="1" animBg="1"/>
      <p:bldP spid="58" grpId="0" animBg="1"/>
      <p:bldP spid="58" grpId="1" animBg="1"/>
      <p:bldP spid="6" grpId="0" animBg="1"/>
      <p:bldP spid="66" grpId="0" animBg="1"/>
      <p:bldP spid="6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852470" y="5358383"/>
            <a:ext cx="1827691" cy="1054217"/>
            <a:chOff x="940119" y="5293964"/>
            <a:chExt cx="1940093" cy="1119051"/>
          </a:xfrm>
        </p:grpSpPr>
        <p:sp>
          <p:nvSpPr>
            <p:cNvPr id="95"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7"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00" name="Picture 99"/>
          <p:cNvPicPr>
            <a:picLocks noChangeAspect="1"/>
          </p:cNvPicPr>
          <p:nvPr/>
        </p:nvPicPr>
        <p:blipFill rotWithShape="1">
          <a:blip r:embed="rId3"/>
          <a:srcRect r="31790"/>
          <a:stretch/>
        </p:blipFill>
        <p:spPr>
          <a:xfrm>
            <a:off x="2641449" y="4815840"/>
            <a:ext cx="606773" cy="1754296"/>
          </a:xfrm>
          <a:prstGeom prst="rect">
            <a:avLst/>
          </a:prstGeom>
        </p:spPr>
      </p:pic>
      <p:pic>
        <p:nvPicPr>
          <p:cNvPr id="101" name="Picture 100"/>
          <p:cNvPicPr>
            <a:picLocks noChangeAspect="1"/>
          </p:cNvPicPr>
          <p:nvPr/>
        </p:nvPicPr>
        <p:blipFill rotWithShape="1">
          <a:blip r:embed="rId4"/>
          <a:srcRect l="40545"/>
          <a:stretch/>
        </p:blipFill>
        <p:spPr>
          <a:xfrm>
            <a:off x="245199" y="4562856"/>
            <a:ext cx="692978" cy="2090768"/>
          </a:xfrm>
          <a:prstGeom prst="rect">
            <a:avLst/>
          </a:prstGeom>
        </p:spPr>
      </p:pic>
      <p:cxnSp>
        <p:nvCxnSpPr>
          <p:cNvPr id="223" name="Straight Connector"/>
          <p:cNvCxnSpPr>
            <a:stCxn id="191" idx="2"/>
            <a:endCxn id="214" idx="0"/>
          </p:cNvCxnSpPr>
          <p:nvPr/>
        </p:nvCxnSpPr>
        <p:spPr>
          <a:xfrm>
            <a:off x="3787190" y="3997799"/>
            <a:ext cx="1154289" cy="104919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4" idx="0"/>
            <a:endCxn id="92" idx="2"/>
          </p:cNvCxnSpPr>
          <p:nvPr/>
        </p:nvCxnSpPr>
        <p:spPr>
          <a:xfrm flipH="1" flipV="1">
            <a:off x="3787190" y="2967178"/>
            <a:ext cx="1154289"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14" idx="0"/>
            <a:endCxn id="179" idx="2"/>
          </p:cNvCxnSpPr>
          <p:nvPr/>
        </p:nvCxnSpPr>
        <p:spPr>
          <a:xfrm flipH="1" flipV="1">
            <a:off x="4920733" y="2967178"/>
            <a:ext cx="20745"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4" idx="0"/>
            <a:endCxn id="209" idx="2"/>
          </p:cNvCxnSpPr>
          <p:nvPr/>
        </p:nvCxnSpPr>
        <p:spPr>
          <a:xfrm flipV="1">
            <a:off x="4941478" y="2967178"/>
            <a:ext cx="1112800"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4" idx="0"/>
            <a:endCxn id="197" idx="2"/>
          </p:cNvCxnSpPr>
          <p:nvPr/>
        </p:nvCxnSpPr>
        <p:spPr>
          <a:xfrm flipV="1">
            <a:off x="4941478" y="3997799"/>
            <a:ext cx="1112800" cy="104919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ZA" dirty="0" smtClean="0">
                <a:gradFill>
                  <a:gsLst>
                    <a:gs pos="2917">
                      <a:schemeClr val="tx2"/>
                    </a:gs>
                    <a:gs pos="31000">
                      <a:schemeClr val="tx2"/>
                    </a:gs>
                  </a:gsLst>
                  <a:lin ang="5400000" scaled="0"/>
                </a:gradFill>
              </a:rPr>
              <a:t>Automated environment de-provisioning</a:t>
            </a:r>
            <a:endParaRPr lang="en-US" i="1" dirty="0">
              <a:gradFill>
                <a:gsLst>
                  <a:gs pos="2917">
                    <a:schemeClr val="tx2"/>
                  </a:gs>
                  <a:gs pos="31000">
                    <a:schemeClr val="tx2"/>
                  </a:gs>
                </a:gsLst>
                <a:lin ang="5400000" scaled="0"/>
              </a:gradFill>
            </a:endParaRPr>
          </a:p>
        </p:txBody>
      </p:sp>
      <p:sp>
        <p:nvSpPr>
          <p:cNvPr id="37" name="Text Value"/>
          <p:cNvSpPr txBox="1"/>
          <p:nvPr/>
        </p:nvSpPr>
        <p:spPr>
          <a:xfrm>
            <a:off x="7589434" y="1877740"/>
            <a:ext cx="3872782" cy="2291545"/>
          </a:xfrm>
          <a:prstGeom prst="rect">
            <a:avLst/>
          </a:prstGeom>
          <a:noFill/>
        </p:spPr>
        <p:txBody>
          <a:bodyPr wrap="none" lIns="182828" tIns="146262" rIns="182828" bIns="146262" rtlCol="0">
            <a:spAutoFit/>
          </a:bodyPr>
          <a:lstStyle/>
          <a:p>
            <a:pPr defTabSz="932384">
              <a:lnSpc>
                <a:spcPct val="90000"/>
              </a:lnSpc>
              <a:spcAft>
                <a:spcPts val="1198"/>
              </a:spcAft>
              <a:buSzPct val="90000"/>
              <a:defRPr/>
            </a:pPr>
            <a:r>
              <a:rPr lang="en-US" sz="3598" dirty="0">
                <a:gradFill>
                  <a:gsLst>
                    <a:gs pos="2917">
                      <a:schemeClr val="accent1"/>
                    </a:gs>
                    <a:gs pos="31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Inexpensive provisioning</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Rapid response</a:t>
            </a:r>
          </a:p>
        </p:txBody>
      </p:sp>
      <p:sp>
        <p:nvSpPr>
          <p:cNvPr id="38" name="Text Measure"/>
          <p:cNvSpPr txBox="1"/>
          <p:nvPr/>
        </p:nvSpPr>
        <p:spPr>
          <a:xfrm>
            <a:off x="7589433" y="4196737"/>
            <a:ext cx="2115184" cy="1795578"/>
          </a:xfrm>
          <a:prstGeom prst="rect">
            <a:avLst/>
          </a:prstGeom>
          <a:noFill/>
        </p:spPr>
        <p:txBody>
          <a:bodyPr wrap="none" lIns="182828" tIns="146262" rIns="182828" bIns="146262" rtlCol="0">
            <a:spAutoFit/>
          </a:bodyPr>
          <a:lstStyle/>
          <a:p>
            <a:pPr defTabSz="932384">
              <a:lnSpc>
                <a:spcPct val="90000"/>
              </a:lnSpc>
              <a:spcAft>
                <a:spcPts val="1198"/>
              </a:spcAft>
              <a:buSzPct val="90000"/>
              <a:defRPr/>
            </a:pPr>
            <a:r>
              <a:rPr lang="en-US" sz="3598" dirty="0">
                <a:gradFill>
                  <a:gsLst>
                    <a:gs pos="2917">
                      <a:schemeClr val="accent1"/>
                    </a:gs>
                    <a:gs pos="31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gradFill>
                <a:latin typeface="Segoe UI Light"/>
              </a:rPr>
              <a:t>Lower TCO</a:t>
            </a:r>
          </a:p>
          <a:p>
            <a:pPr marL="290401" indent="-290401" defTabSz="932384">
              <a:lnSpc>
                <a:spcPct val="90000"/>
              </a:lnSpc>
              <a:spcAft>
                <a:spcPts val="1198"/>
              </a:spcAft>
              <a:buSzPct val="90000"/>
              <a:buFont typeface="Arial" panose="020B0604020202020204" pitchFamily="34" charset="0"/>
              <a:buChar char="•"/>
              <a:defRPr/>
            </a:pPr>
            <a:endParaRPr lang="en-US" sz="2400" dirty="0">
              <a:gradFill>
                <a:gsLst>
                  <a:gs pos="2917">
                    <a:srgbClr val="FFFFFF"/>
                  </a:gs>
                  <a:gs pos="30000">
                    <a:srgbClr val="FFFFFF"/>
                  </a:gs>
                </a:gsLst>
                <a:lin ang="5400000" scaled="0"/>
              </a:gradFill>
              <a:latin typeface="Segoe UI Light"/>
            </a:endParaRPr>
          </a:p>
        </p:txBody>
      </p:sp>
      <p:cxnSp>
        <p:nvCxnSpPr>
          <p:cNvPr id="11" name="Straight Connector"/>
          <p:cNvCxnSpPr/>
          <p:nvPr/>
        </p:nvCxnSpPr>
        <p:spPr>
          <a:xfrm flipH="1">
            <a:off x="1767521" y="4024239"/>
            <a:ext cx="1" cy="127928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bwMode="auto">
          <a:xfrm>
            <a:off x="458018" y="2125858"/>
            <a:ext cx="2684863" cy="187194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grpSp>
        <p:nvGrpSpPr>
          <p:cNvPr id="78" name="Server1"/>
          <p:cNvGrpSpPr/>
          <p:nvPr/>
        </p:nvGrpSpPr>
        <p:grpSpPr>
          <a:xfrm>
            <a:off x="686259" y="2288105"/>
            <a:ext cx="632208" cy="770253"/>
            <a:chOff x="6198442" y="3333053"/>
            <a:chExt cx="402138" cy="488220"/>
          </a:xfrm>
        </p:grpSpPr>
        <p:sp>
          <p:nvSpPr>
            <p:cNvPr id="79" name="TextBox 78"/>
            <p:cNvSpPr txBox="1"/>
            <p:nvPr/>
          </p:nvSpPr>
          <p:spPr>
            <a:xfrm>
              <a:off x="6348818" y="3723391"/>
              <a:ext cx="251762" cy="9788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IIS</a:t>
              </a:r>
            </a:p>
          </p:txBody>
        </p:sp>
        <p:pic>
          <p:nvPicPr>
            <p:cNvPr id="8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198442" y="3333053"/>
              <a:ext cx="377437"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Server2"/>
          <p:cNvGrpSpPr/>
          <p:nvPr/>
        </p:nvGrpSpPr>
        <p:grpSpPr>
          <a:xfrm>
            <a:off x="1720182" y="2280664"/>
            <a:ext cx="593378" cy="786335"/>
            <a:chOff x="6819540" y="3365325"/>
            <a:chExt cx="377438" cy="498413"/>
          </a:xfrm>
        </p:grpSpPr>
        <p:pic>
          <p:nvPicPr>
            <p:cNvPr id="8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819540" y="3365325"/>
              <a:ext cx="377438"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82"/>
            <p:cNvSpPr txBox="1"/>
            <p:nvPr/>
          </p:nvSpPr>
          <p:spPr>
            <a:xfrm>
              <a:off x="6928213" y="3754246"/>
              <a:ext cx="252564" cy="10949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SQL</a:t>
              </a:r>
            </a:p>
            <a:p>
              <a:pPr marL="237915" indent="-237915" defTabSz="932239"/>
              <a:endParaRPr lang="en-US" sz="900" dirty="0">
                <a:solidFill>
                  <a:srgbClr val="FFFFFF"/>
                </a:solidFill>
                <a:ea typeface="Segoe UI" pitchFamily="34" charset="0"/>
                <a:cs typeface="Segoe UI" pitchFamily="34" charset="0"/>
              </a:endParaRPr>
            </a:p>
          </p:txBody>
        </p:sp>
      </p:grpSp>
      <p:grpSp>
        <p:nvGrpSpPr>
          <p:cNvPr id="84" name="Server3"/>
          <p:cNvGrpSpPr/>
          <p:nvPr/>
        </p:nvGrpSpPr>
        <p:grpSpPr>
          <a:xfrm>
            <a:off x="1256317" y="3139470"/>
            <a:ext cx="608176" cy="770253"/>
            <a:chOff x="5627468" y="3367120"/>
            <a:chExt cx="386851" cy="488220"/>
          </a:xfrm>
        </p:grpSpPr>
        <p:sp>
          <p:nvSpPr>
            <p:cNvPr id="85" name="TextBox 84"/>
            <p:cNvSpPr txBox="1"/>
            <p:nvPr/>
          </p:nvSpPr>
          <p:spPr>
            <a:xfrm>
              <a:off x="5762557" y="3757458"/>
              <a:ext cx="251762" cy="9788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APP</a:t>
              </a:r>
            </a:p>
          </p:txBody>
        </p:sp>
        <p:pic>
          <p:nvPicPr>
            <p:cNvPr id="8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627468" y="3367120"/>
              <a:ext cx="377437"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Server4"/>
          <p:cNvGrpSpPr/>
          <p:nvPr/>
        </p:nvGrpSpPr>
        <p:grpSpPr>
          <a:xfrm>
            <a:off x="2233961" y="3139470"/>
            <a:ext cx="593378" cy="786333"/>
            <a:chOff x="6714920" y="3404109"/>
            <a:chExt cx="377438" cy="498412"/>
          </a:xfrm>
        </p:grpSpPr>
        <p:pic>
          <p:nvPicPr>
            <p:cNvPr id="8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714920" y="3404109"/>
              <a:ext cx="377438"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6794300" y="3794446"/>
              <a:ext cx="298057" cy="108075"/>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Client</a:t>
              </a:r>
            </a:p>
            <a:p>
              <a:pPr marL="237915" indent="-237915" defTabSz="932239"/>
              <a:endParaRPr lang="en-US" sz="900" dirty="0">
                <a:solidFill>
                  <a:srgbClr val="FFFFFF"/>
                </a:solidFill>
                <a:ea typeface="Segoe UI" pitchFamily="34" charset="0"/>
                <a:cs typeface="Segoe UI" pitchFamily="34" charset="0"/>
              </a:endParaRPr>
            </a:p>
          </p:txBody>
        </p:sp>
      </p:grpSp>
      <p:grpSp>
        <p:nvGrpSpPr>
          <p:cNvPr id="90" name="Group 89"/>
          <p:cNvGrpSpPr/>
          <p:nvPr/>
        </p:nvGrpSpPr>
        <p:grpSpPr>
          <a:xfrm>
            <a:off x="3308175" y="2125858"/>
            <a:ext cx="958028" cy="841320"/>
            <a:chOff x="4505257" y="3733522"/>
            <a:chExt cx="1288907" cy="1131892"/>
          </a:xfrm>
        </p:grpSpPr>
        <p:sp>
          <p:nvSpPr>
            <p:cNvPr id="92" name="Rounded Rectangle 91"/>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p:cNvGrpSpPr/>
          <p:nvPr/>
        </p:nvGrpSpPr>
        <p:grpSpPr>
          <a:xfrm>
            <a:off x="4441719" y="2125858"/>
            <a:ext cx="958028" cy="841320"/>
            <a:chOff x="4505257" y="3733522"/>
            <a:chExt cx="1288907" cy="1131892"/>
          </a:xfrm>
        </p:grpSpPr>
        <p:sp>
          <p:nvSpPr>
            <p:cNvPr id="179" name="Rounded Rectangle 178"/>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8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0" name="Group 189"/>
          <p:cNvGrpSpPr/>
          <p:nvPr/>
        </p:nvGrpSpPr>
        <p:grpSpPr>
          <a:xfrm>
            <a:off x="3308175" y="3156480"/>
            <a:ext cx="958028" cy="841320"/>
            <a:chOff x="4505257" y="3733522"/>
            <a:chExt cx="1288907" cy="1131892"/>
          </a:xfrm>
        </p:grpSpPr>
        <p:sp>
          <p:nvSpPr>
            <p:cNvPr id="191" name="Rounded Rectangle 190"/>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9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 name="Group 195"/>
          <p:cNvGrpSpPr/>
          <p:nvPr/>
        </p:nvGrpSpPr>
        <p:grpSpPr>
          <a:xfrm>
            <a:off x="5575264" y="3156480"/>
            <a:ext cx="958028" cy="841320"/>
            <a:chOff x="4505257" y="3733522"/>
            <a:chExt cx="1288907" cy="1131892"/>
          </a:xfrm>
        </p:grpSpPr>
        <p:sp>
          <p:nvSpPr>
            <p:cNvPr id="197" name="Rounded Rectangle 196"/>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9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2" name="Group 201"/>
          <p:cNvGrpSpPr/>
          <p:nvPr/>
        </p:nvGrpSpPr>
        <p:grpSpPr>
          <a:xfrm>
            <a:off x="4441719" y="3156480"/>
            <a:ext cx="958028" cy="841320"/>
            <a:chOff x="4505257" y="3733522"/>
            <a:chExt cx="1288907" cy="1131892"/>
          </a:xfrm>
        </p:grpSpPr>
        <p:sp>
          <p:nvSpPr>
            <p:cNvPr id="203" name="Rounded Rectangle 202"/>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8" name="Group 207"/>
          <p:cNvGrpSpPr/>
          <p:nvPr/>
        </p:nvGrpSpPr>
        <p:grpSpPr>
          <a:xfrm>
            <a:off x="5575264" y="2125858"/>
            <a:ext cx="958028" cy="841320"/>
            <a:chOff x="4505257" y="3733522"/>
            <a:chExt cx="1288907" cy="1131892"/>
          </a:xfrm>
        </p:grpSpPr>
        <p:sp>
          <p:nvSpPr>
            <p:cNvPr id="209" name="Rounded Rectangle 208"/>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21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Code"/>
          <p:cNvGrpSpPr/>
          <p:nvPr/>
        </p:nvGrpSpPr>
        <p:grpSpPr>
          <a:xfrm>
            <a:off x="1589642" y="5585310"/>
            <a:ext cx="444923" cy="46373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grpSp>
      </p:grpSp>
      <p:sp>
        <p:nvSpPr>
          <p:cNvPr id="214" name="Rounded Rectangle 213"/>
          <p:cNvSpPr/>
          <p:nvPr/>
        </p:nvSpPr>
        <p:spPr bwMode="auto">
          <a:xfrm>
            <a:off x="3927997" y="5046990"/>
            <a:ext cx="2026962" cy="145405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Automation"/>
          <p:cNvGrpSpPr/>
          <p:nvPr/>
        </p:nvGrpSpPr>
        <p:grpSpPr>
          <a:xfrm>
            <a:off x="4443575" y="5247904"/>
            <a:ext cx="995805" cy="1052231"/>
            <a:chOff x="5200282" y="5250146"/>
            <a:chExt cx="995946" cy="1052381"/>
          </a:xfrm>
        </p:grpSpPr>
        <p:sp>
          <p:nvSpPr>
            <p:cNvPr id="215" name="Rectangle 214"/>
            <p:cNvSpPr/>
            <p:nvPr/>
          </p:nvSpPr>
          <p:spPr>
            <a:xfrm>
              <a:off x="5200282" y="6053235"/>
              <a:ext cx="995946" cy="249292"/>
            </a:xfrm>
            <a:prstGeom prst="rect">
              <a:avLst/>
            </a:prstGeom>
          </p:spPr>
          <p:txBody>
            <a:bodyPr wrap="square">
              <a:spAutoFit/>
            </a:bodyPr>
            <a:lstStyle/>
            <a:p>
              <a:pPr defTabSz="932060">
                <a:lnSpc>
                  <a:spcPct val="90000"/>
                </a:lnSpc>
              </a:pPr>
              <a:r>
                <a:rPr lang="en-US" sz="1097" dirty="0">
                  <a:gradFill>
                    <a:gsLst>
                      <a:gs pos="0">
                        <a:srgbClr val="FFFFFF"/>
                      </a:gs>
                      <a:gs pos="100000">
                        <a:srgbClr val="FFFFFF"/>
                      </a:gs>
                    </a:gsLst>
                    <a:lin ang="5400000" scaled="0"/>
                  </a:gradFill>
                  <a:ea typeface="Segoe UI" pitchFamily="34" charset="0"/>
                  <a:cs typeface="Segoe UI Semibold" panose="020B0702040204020203" pitchFamily="34" charset="0"/>
                </a:rPr>
                <a:t>Automation</a:t>
              </a:r>
            </a:p>
          </p:txBody>
        </p:sp>
        <p:pic>
          <p:nvPicPr>
            <p:cNvPr id="216"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309300" y="5250146"/>
              <a:ext cx="795223" cy="71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p:nvCxnSpPr>
        <p:spPr>
          <a:xfrm>
            <a:off x="3385940" y="5782939"/>
            <a:ext cx="466750"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75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700"/>
                            </p:stCondLst>
                            <p:childTnLst>
                              <p:par>
                                <p:cTn id="13" presetID="42" presetClass="path" presetSubtype="0" accel="50000" decel="50000" fill="hold" nodeType="afterEffect">
                                  <p:stCondLst>
                                    <p:cond delay="0"/>
                                  </p:stCondLst>
                                  <p:childTnLst>
                                    <p:animMotion origin="layout" path="M 2.82104E-6 -3.28189E-6 L -0.06817 -0.46368 " pathEditMode="relative" rAng="0" ptsTypes="AA">
                                      <p:cBhvr>
                                        <p:cTn id="14" dur="1000" fill="hold"/>
                                        <p:tgtEl>
                                          <p:spTgt spid="112"/>
                                        </p:tgtEl>
                                        <p:attrNameLst>
                                          <p:attrName>ppt_x</p:attrName>
                                          <p:attrName>ppt_y</p:attrName>
                                        </p:attrNameLst>
                                      </p:cBhvr>
                                      <p:rCtr x="-3408" y="-23196"/>
                                    </p:animMotion>
                                  </p:childTnLst>
                                </p:cTn>
                              </p:par>
                            </p:childTnLst>
                          </p:cTn>
                        </p:par>
                        <p:par>
                          <p:cTn id="15" fill="hold">
                            <p:stCondLst>
                              <p:cond delay="2700"/>
                            </p:stCondLst>
                            <p:childTnLst>
                              <p:par>
                                <p:cTn id="16" presetID="10" presetClass="entr" presetSubtype="0" fill="hold" nodeType="afterEffect">
                                  <p:stCondLst>
                                    <p:cond delay="30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par>
                          <p:cTn id="19" fill="hold">
                            <p:stCondLst>
                              <p:cond delay="3500"/>
                            </p:stCondLst>
                            <p:childTnLst>
                              <p:par>
                                <p:cTn id="20" presetID="42" presetClass="path" presetSubtype="0" accel="50000" decel="50000" fill="hold" nodeType="afterEffect">
                                  <p:stCondLst>
                                    <p:cond delay="0"/>
                                  </p:stCondLst>
                                  <p:childTnLst>
                                    <p:animMotion origin="layout" path="M -0.06817 -0.46368 L 0.018 -0.47004 " pathEditMode="relative" rAng="0" ptsTypes="AA">
                                      <p:cBhvr>
                                        <p:cTn id="21" dur="1000" fill="hold"/>
                                        <p:tgtEl>
                                          <p:spTgt spid="112"/>
                                        </p:tgtEl>
                                        <p:attrNameLst>
                                          <p:attrName>ppt_x</p:attrName>
                                          <p:attrName>ppt_y</p:attrName>
                                        </p:attrNameLst>
                                      </p:cBhvr>
                                      <p:rCtr x="4302" y="-318"/>
                                    </p:animMotion>
                                  </p:childTnLst>
                                </p:cTn>
                              </p:par>
                            </p:childTnLst>
                          </p:cTn>
                        </p:par>
                        <p:par>
                          <p:cTn id="22" fill="hold">
                            <p:stCondLst>
                              <p:cond delay="4500"/>
                            </p:stCondLst>
                            <p:childTnLst>
                              <p:par>
                                <p:cTn id="23" presetID="10" presetClass="entr" presetSubtype="0"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childTnLst>
                          </p:cTn>
                        </p:par>
                        <p:par>
                          <p:cTn id="26" fill="hold">
                            <p:stCondLst>
                              <p:cond delay="5000"/>
                            </p:stCondLst>
                            <p:childTnLst>
                              <p:par>
                                <p:cTn id="27" presetID="42" presetClass="path" presetSubtype="0" accel="50000" decel="50000" fill="hold" nodeType="afterEffect">
                                  <p:stCondLst>
                                    <p:cond delay="0"/>
                                  </p:stCondLst>
                                  <p:childTnLst>
                                    <p:animMotion origin="layout" path="M 0.018 -0.47004 L -0.02323 -0.34634 " pathEditMode="relative" rAng="0" ptsTypes="AA">
                                      <p:cBhvr>
                                        <p:cTn id="28" dur="1000" fill="hold"/>
                                        <p:tgtEl>
                                          <p:spTgt spid="112"/>
                                        </p:tgtEl>
                                        <p:attrNameLst>
                                          <p:attrName>ppt_x</p:attrName>
                                          <p:attrName>ppt_y</p:attrName>
                                        </p:attrNameLst>
                                      </p:cBhvr>
                                      <p:rCtr x="-2068" y="6173"/>
                                    </p:animMotion>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6500"/>
                            </p:stCondLst>
                            <p:childTnLst>
                              <p:par>
                                <p:cTn id="34" presetID="42" presetClass="path" presetSubtype="0" accel="50000" decel="50000" fill="hold" nodeType="afterEffect">
                                  <p:stCondLst>
                                    <p:cond delay="0"/>
                                  </p:stCondLst>
                                  <p:childTnLst>
                                    <p:animMotion origin="layout" path="M -0.02323 -0.34634 L 0.05272 -0.34634 " pathEditMode="relative" rAng="0" ptsTypes="AA">
                                      <p:cBhvr>
                                        <p:cTn id="35" dur="1000" fill="hold"/>
                                        <p:tgtEl>
                                          <p:spTgt spid="112"/>
                                        </p:tgtEl>
                                        <p:attrNameLst>
                                          <p:attrName>ppt_x</p:attrName>
                                          <p:attrName>ppt_y</p:attrName>
                                        </p:attrNameLst>
                                      </p:cBhvr>
                                      <p:rCtr x="3791" y="0"/>
                                    </p:animMotion>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childTnLst>
                          </p:cTn>
                        </p:par>
                        <p:par>
                          <p:cTn id="40" fill="hold">
                            <p:stCondLst>
                              <p:cond delay="8000"/>
                            </p:stCondLst>
                            <p:childTnLst>
                              <p:par>
                                <p:cTn id="41" presetID="10" presetClass="entr" presetSubtype="0" fill="hold" nodeType="afterEffect">
                                  <p:stCondLst>
                                    <p:cond delay="50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childTnLst>
                          </p:cTn>
                        </p:par>
                        <p:par>
                          <p:cTn id="44" fill="hold">
                            <p:stCondLst>
                              <p:cond delay="9000"/>
                            </p:stCondLst>
                            <p:childTnLst>
                              <p:par>
                                <p:cTn id="45" presetID="10" presetClass="entr" presetSubtype="0" fill="hold" nodeType="afterEffect">
                                  <p:stCondLst>
                                    <p:cond delay="30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42" presetClass="path" presetSubtype="0" accel="50000" decel="50000" fill="hold" nodeType="withEffect">
                                  <p:stCondLst>
                                    <p:cond delay="300"/>
                                  </p:stCondLst>
                                  <p:childTnLst>
                                    <p:animMotion origin="layout" path="M -2.17513E-6 9.75942E-7 L -0.15854 0.46755 " pathEditMode="relative" rAng="0" ptsTypes="AA">
                                      <p:cBhvr>
                                        <p:cTn id="49" dur="1000" spd="-100000" fill="hold"/>
                                        <p:tgtEl>
                                          <p:spTgt spid="90"/>
                                        </p:tgtEl>
                                        <p:attrNameLst>
                                          <p:attrName>ppt_x</p:attrName>
                                          <p:attrName>ppt_y</p:attrName>
                                        </p:attrNameLst>
                                      </p:cBhvr>
                                      <p:rCtr x="-7838" y="23128"/>
                                    </p:animMotion>
                                  </p:childTnLst>
                                </p:cTn>
                              </p:par>
                            </p:childTnLst>
                          </p:cTn>
                        </p:par>
                        <p:par>
                          <p:cTn id="50" fill="hold">
                            <p:stCondLst>
                              <p:cond delay="10300"/>
                            </p:stCondLst>
                            <p:childTnLst>
                              <p:par>
                                <p:cTn id="51" presetID="10" presetClass="entr" presetSubtype="0" fill="hold" nodeType="after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500"/>
                                        <p:tgtEl>
                                          <p:spTgt spid="190"/>
                                        </p:tgtEl>
                                      </p:cBhvr>
                                    </p:animEffect>
                                  </p:childTnLst>
                                </p:cTn>
                              </p:par>
                              <p:par>
                                <p:cTn id="54" presetID="42" presetClass="path" presetSubtype="0" accel="50000" decel="50000" fill="hold" nodeType="withEffect">
                                  <p:stCondLst>
                                    <p:cond delay="0"/>
                                  </p:stCondLst>
                                  <p:childTnLst>
                                    <p:animMotion origin="layout" path="M -2.17513E-6 1.8384E-6 L -0.15854 0.32025 " pathEditMode="relative" rAng="0" ptsTypes="AA">
                                      <p:cBhvr>
                                        <p:cTn id="55" dur="1000" spd="-100000" fill="hold"/>
                                        <p:tgtEl>
                                          <p:spTgt spid="190"/>
                                        </p:tgtEl>
                                        <p:attrNameLst>
                                          <p:attrName>ppt_x</p:attrName>
                                          <p:attrName>ppt_y</p:attrName>
                                        </p:attrNameLst>
                                      </p:cBhvr>
                                      <p:rCtr x="-7889" y="15660"/>
                                    </p:animMotion>
                                  </p:childTnLst>
                                </p:cTn>
                              </p:par>
                            </p:childTnLst>
                          </p:cTn>
                        </p:par>
                        <p:par>
                          <p:cTn id="56" fill="hold">
                            <p:stCondLst>
                              <p:cond delay="11300"/>
                            </p:stCondLst>
                            <p:childTnLst>
                              <p:par>
                                <p:cTn id="57" presetID="10" presetClass="entr" presetSubtype="0" fill="hold" nodeType="after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fade">
                                      <p:cBhvr>
                                        <p:cTn id="59" dur="500"/>
                                        <p:tgtEl>
                                          <p:spTgt spid="178"/>
                                        </p:tgtEl>
                                      </p:cBhvr>
                                    </p:animEffect>
                                  </p:childTnLst>
                                </p:cTn>
                              </p:par>
                              <p:par>
                                <p:cTn id="60" presetID="42" presetClass="path" presetSubtype="0" accel="50000" decel="50000" fill="hold" nodeType="withEffect">
                                  <p:stCondLst>
                                    <p:cond delay="0"/>
                                  </p:stCondLst>
                                  <p:childTnLst>
                                    <p:animMotion origin="layout" path="M -3.35461E-6 9.75942E-7 L -0.24968 0.46754 " pathEditMode="relative" rAng="0" ptsTypes="AA">
                                      <p:cBhvr>
                                        <p:cTn id="61" dur="1000" spd="-100000" fill="hold"/>
                                        <p:tgtEl>
                                          <p:spTgt spid="178"/>
                                        </p:tgtEl>
                                        <p:attrNameLst>
                                          <p:attrName>ppt_x</p:attrName>
                                          <p:attrName>ppt_y</p:attrName>
                                        </p:attrNameLst>
                                      </p:cBhvr>
                                      <p:rCtr x="-12484" y="23377"/>
                                    </p:animMotion>
                                  </p:childTnLst>
                                </p:cTn>
                              </p:par>
                            </p:childTnLst>
                          </p:cTn>
                        </p:par>
                        <p:par>
                          <p:cTn id="62" fill="hold">
                            <p:stCondLst>
                              <p:cond delay="12300"/>
                            </p:stCondLst>
                            <p:childTnLst>
                              <p:par>
                                <p:cTn id="63" presetID="10" presetClass="entr" presetSubtype="0" fill="hold" nodeType="afterEffect">
                                  <p:stCondLst>
                                    <p:cond delay="0"/>
                                  </p:stCondLst>
                                  <p:childTnLst>
                                    <p:set>
                                      <p:cBhvr>
                                        <p:cTn id="64" dur="1" fill="hold">
                                          <p:stCondLst>
                                            <p:cond delay="0"/>
                                          </p:stCondLst>
                                        </p:cTn>
                                        <p:tgtEl>
                                          <p:spTgt spid="202"/>
                                        </p:tgtEl>
                                        <p:attrNameLst>
                                          <p:attrName>style.visibility</p:attrName>
                                        </p:attrNameLst>
                                      </p:cBhvr>
                                      <p:to>
                                        <p:strVal val="visible"/>
                                      </p:to>
                                    </p:set>
                                    <p:animEffect transition="in" filter="fade">
                                      <p:cBhvr>
                                        <p:cTn id="65" dur="500"/>
                                        <p:tgtEl>
                                          <p:spTgt spid="202"/>
                                        </p:tgtEl>
                                      </p:cBhvr>
                                    </p:animEffect>
                                  </p:childTnLst>
                                </p:cTn>
                              </p:par>
                              <p:par>
                                <p:cTn id="66" presetID="42" presetClass="path" presetSubtype="0" accel="50000" decel="50000" fill="hold" nodeType="withEffect">
                                  <p:stCondLst>
                                    <p:cond delay="0"/>
                                  </p:stCondLst>
                                  <p:childTnLst>
                                    <p:animMotion origin="layout" path="M -3.35461E-6 1.8384E-6 L -0.24968 0.32024 " pathEditMode="relative" rAng="0" ptsTypes="AA">
                                      <p:cBhvr>
                                        <p:cTn id="67" dur="1000" spd="-100000" fill="hold"/>
                                        <p:tgtEl>
                                          <p:spTgt spid="202"/>
                                        </p:tgtEl>
                                        <p:attrNameLst>
                                          <p:attrName>ppt_x</p:attrName>
                                          <p:attrName>ppt_y</p:attrName>
                                        </p:attrNameLst>
                                      </p:cBhvr>
                                      <p:rCtr x="-12484" y="16001"/>
                                    </p:animMotion>
                                  </p:childTnLst>
                                </p:cTn>
                              </p:par>
                            </p:childTnLst>
                          </p:cTn>
                        </p:par>
                        <p:par>
                          <p:cTn id="68" fill="hold">
                            <p:stCondLst>
                              <p:cond delay="13300"/>
                            </p:stCondLst>
                            <p:childTnLst>
                              <p:par>
                                <p:cTn id="69" presetID="10" presetClass="entr" presetSubtype="0" fill="hold" nodeType="afterEffect">
                                  <p:stCondLst>
                                    <p:cond delay="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500"/>
                                        <p:tgtEl>
                                          <p:spTgt spid="208"/>
                                        </p:tgtEl>
                                      </p:cBhvr>
                                    </p:animEffect>
                                  </p:childTnLst>
                                </p:cTn>
                              </p:par>
                              <p:par>
                                <p:cTn id="72" presetID="42" presetClass="path" presetSubtype="0" accel="50000" decel="50000" fill="hold" nodeType="withEffect">
                                  <p:stCondLst>
                                    <p:cond delay="0"/>
                                  </p:stCondLst>
                                  <p:childTnLst>
                                    <p:animMotion origin="layout" path="M -4.53408E-6 9.75942E-7 L -0.34082 0.46754 " pathEditMode="relative" rAng="0" ptsTypes="AA">
                                      <p:cBhvr>
                                        <p:cTn id="73" dur="1000" spd="-100000" fill="hold"/>
                                        <p:tgtEl>
                                          <p:spTgt spid="208"/>
                                        </p:tgtEl>
                                        <p:attrNameLst>
                                          <p:attrName>ppt_x</p:attrName>
                                          <p:attrName>ppt_y</p:attrName>
                                        </p:attrNameLst>
                                      </p:cBhvr>
                                      <p:rCtr x="-17041" y="23377"/>
                                    </p:animMotion>
                                  </p:childTnLst>
                                </p:cTn>
                              </p:par>
                            </p:childTnLst>
                          </p:cTn>
                        </p:par>
                        <p:par>
                          <p:cTn id="74" fill="hold">
                            <p:stCondLst>
                              <p:cond delay="14300"/>
                            </p:stCondLst>
                            <p:childTnLst>
                              <p:par>
                                <p:cTn id="75" presetID="10" presetClass="entr" presetSubtype="0" fill="hold" nodeType="after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fade">
                                      <p:cBhvr>
                                        <p:cTn id="77" dur="500"/>
                                        <p:tgtEl>
                                          <p:spTgt spid="196"/>
                                        </p:tgtEl>
                                      </p:cBhvr>
                                    </p:animEffect>
                                  </p:childTnLst>
                                </p:cTn>
                              </p:par>
                              <p:par>
                                <p:cTn id="78" presetID="42" presetClass="path" presetSubtype="0" accel="50000" decel="50000" fill="hold" nodeType="withEffect">
                                  <p:stCondLst>
                                    <p:cond delay="0"/>
                                  </p:stCondLst>
                                  <p:childTnLst>
                                    <p:animMotion origin="layout" path="M -4.53408E-6 1.8384E-6 L -0.34082 0.32024 " pathEditMode="relative" rAng="0" ptsTypes="AA">
                                      <p:cBhvr>
                                        <p:cTn id="79" dur="1000" spd="-100000" fill="hold"/>
                                        <p:tgtEl>
                                          <p:spTgt spid="196"/>
                                        </p:tgtEl>
                                        <p:attrNameLst>
                                          <p:attrName>ppt_x</p:attrName>
                                          <p:attrName>ppt_y</p:attrName>
                                        </p:attrNameLst>
                                      </p:cBhvr>
                                      <p:rCtr x="-17041" y="16001"/>
                                    </p:animMotion>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214"/>
                                        </p:tgtEl>
                                        <p:attrNameLst>
                                          <p:attrName>style.visibility</p:attrName>
                                        </p:attrNameLst>
                                      </p:cBhvr>
                                      <p:to>
                                        <p:strVal val="visible"/>
                                      </p:to>
                                    </p:set>
                                    <p:animEffect transition="in" filter="fade">
                                      <p:cBhvr>
                                        <p:cTn id="88" dur="500"/>
                                        <p:tgtEl>
                                          <p:spTgt spid="214"/>
                                        </p:tgtEl>
                                      </p:cBhvr>
                                    </p:animEffect>
                                  </p:childTnLst>
                                </p:cTn>
                              </p:par>
                              <p:par>
                                <p:cTn id="89" presetID="10"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childTnLst>
                          </p:cTn>
                        </p:par>
                        <p:par>
                          <p:cTn id="92" fill="hold">
                            <p:stCondLst>
                              <p:cond delay="1000"/>
                            </p:stCondLst>
                            <p:childTnLst>
                              <p:par>
                                <p:cTn id="93" presetID="22" presetClass="entr" presetSubtype="4" fill="hold" nodeType="afterEffect">
                                  <p:stCondLst>
                                    <p:cond delay="500"/>
                                  </p:stCondLst>
                                  <p:childTnLst>
                                    <p:set>
                                      <p:cBhvr>
                                        <p:cTn id="94" dur="1" fill="hold">
                                          <p:stCondLst>
                                            <p:cond delay="0"/>
                                          </p:stCondLst>
                                        </p:cTn>
                                        <p:tgtEl>
                                          <p:spTgt spid="223"/>
                                        </p:tgtEl>
                                        <p:attrNameLst>
                                          <p:attrName>style.visibility</p:attrName>
                                        </p:attrNameLst>
                                      </p:cBhvr>
                                      <p:to>
                                        <p:strVal val="visible"/>
                                      </p:to>
                                    </p:set>
                                    <p:animEffect transition="in" filter="wipe(down)">
                                      <p:cBhvr>
                                        <p:cTn id="95" dur="1000"/>
                                        <p:tgtEl>
                                          <p:spTgt spid="223"/>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500"/>
                                  </p:stCondLst>
                                  <p:childTnLst>
                                    <p:set>
                                      <p:cBhvr>
                                        <p:cTn id="100" dur="1" fill="hold">
                                          <p:stCondLst>
                                            <p:cond delay="0"/>
                                          </p:stCondLst>
                                        </p:cTn>
                                        <p:tgtEl>
                                          <p:spTgt spid="29"/>
                                        </p:tgtEl>
                                        <p:attrNameLst>
                                          <p:attrName>style.visibility</p:attrName>
                                        </p:attrNameLst>
                                      </p:cBhvr>
                                      <p:to>
                                        <p:strVal val="visible"/>
                                      </p:to>
                                    </p:set>
                                    <p:animEffect transition="in" filter="wipe(down)">
                                      <p:cBhvr>
                                        <p:cTn id="101" dur="1000"/>
                                        <p:tgtEl>
                                          <p:spTgt spid="29"/>
                                        </p:tgtEl>
                                      </p:cBhvr>
                                    </p:animEffect>
                                  </p:childTnLst>
                                </p:cTn>
                              </p:par>
                              <p:par>
                                <p:cTn id="102" presetID="22" presetClass="entr" presetSubtype="4" fill="hold" nodeType="withEffect">
                                  <p:stCondLst>
                                    <p:cond delay="500"/>
                                  </p:stCondLst>
                                  <p:childTnLst>
                                    <p:set>
                                      <p:cBhvr>
                                        <p:cTn id="103" dur="1" fill="hold">
                                          <p:stCondLst>
                                            <p:cond delay="0"/>
                                          </p:stCondLst>
                                        </p:cTn>
                                        <p:tgtEl>
                                          <p:spTgt spid="31"/>
                                        </p:tgtEl>
                                        <p:attrNameLst>
                                          <p:attrName>style.visibility</p:attrName>
                                        </p:attrNameLst>
                                      </p:cBhvr>
                                      <p:to>
                                        <p:strVal val="visible"/>
                                      </p:to>
                                    </p:set>
                                    <p:animEffect transition="in" filter="wipe(down)">
                                      <p:cBhvr>
                                        <p:cTn id="104" dur="1000"/>
                                        <p:tgtEl>
                                          <p:spTgt spid="31"/>
                                        </p:tgtEl>
                                      </p:cBhvr>
                                    </p:animEffect>
                                  </p:childTnLst>
                                </p:cTn>
                              </p:par>
                              <p:par>
                                <p:cTn id="105" presetID="22" presetClass="entr" presetSubtype="4" fill="hold" nodeType="withEffect">
                                  <p:stCondLst>
                                    <p:cond delay="500"/>
                                  </p:stCondLst>
                                  <p:childTnLst>
                                    <p:set>
                                      <p:cBhvr>
                                        <p:cTn id="106" dur="1" fill="hold">
                                          <p:stCondLst>
                                            <p:cond delay="0"/>
                                          </p:stCondLst>
                                        </p:cTn>
                                        <p:tgtEl>
                                          <p:spTgt spid="33"/>
                                        </p:tgtEl>
                                        <p:attrNameLst>
                                          <p:attrName>style.visibility</p:attrName>
                                        </p:attrNameLst>
                                      </p:cBhvr>
                                      <p:to>
                                        <p:strVal val="visible"/>
                                      </p:to>
                                    </p:set>
                                    <p:animEffect transition="in" filter="wipe(down)">
                                      <p:cBhvr>
                                        <p:cTn id="107" dur="1000"/>
                                        <p:tgtEl>
                                          <p:spTgt spid="33"/>
                                        </p:tgtEl>
                                      </p:cBhvr>
                                    </p:animEffect>
                                  </p:childTnLst>
                                </p:cTn>
                              </p:par>
                            </p:childTnLst>
                          </p:cTn>
                        </p:par>
                        <p:par>
                          <p:cTn id="108" fill="hold">
                            <p:stCondLst>
                              <p:cond delay="2500"/>
                            </p:stCondLst>
                            <p:childTnLst>
                              <p:par>
                                <p:cTn id="109" presetID="10" presetClass="exit" presetSubtype="0" fill="hold" nodeType="afterEffect">
                                  <p:stCondLst>
                                    <p:cond delay="500"/>
                                  </p:stCondLst>
                                  <p:childTnLst>
                                    <p:animEffect transition="out" filter="fade">
                                      <p:cBhvr>
                                        <p:cTn id="110" dur="1000"/>
                                        <p:tgtEl>
                                          <p:spTgt spid="190"/>
                                        </p:tgtEl>
                                      </p:cBhvr>
                                    </p:animEffect>
                                    <p:set>
                                      <p:cBhvr>
                                        <p:cTn id="111" dur="1" fill="hold">
                                          <p:stCondLst>
                                            <p:cond delay="999"/>
                                          </p:stCondLst>
                                        </p:cTn>
                                        <p:tgtEl>
                                          <p:spTgt spid="190"/>
                                        </p:tgtEl>
                                        <p:attrNameLst>
                                          <p:attrName>style.visibility</p:attrName>
                                        </p:attrNameLst>
                                      </p:cBhvr>
                                      <p:to>
                                        <p:strVal val="hidden"/>
                                      </p:to>
                                    </p:set>
                                  </p:childTnLst>
                                </p:cTn>
                              </p:par>
                              <p:par>
                                <p:cTn id="112" presetID="10" presetClass="exit" presetSubtype="0" fill="hold" nodeType="withEffect">
                                  <p:stCondLst>
                                    <p:cond delay="500"/>
                                  </p:stCondLst>
                                  <p:childTnLst>
                                    <p:animEffect transition="out" filter="fade">
                                      <p:cBhvr>
                                        <p:cTn id="113" dur="1000"/>
                                        <p:tgtEl>
                                          <p:spTgt spid="202"/>
                                        </p:tgtEl>
                                      </p:cBhvr>
                                    </p:animEffect>
                                    <p:set>
                                      <p:cBhvr>
                                        <p:cTn id="114" dur="1" fill="hold">
                                          <p:stCondLst>
                                            <p:cond delay="999"/>
                                          </p:stCondLst>
                                        </p:cTn>
                                        <p:tgtEl>
                                          <p:spTgt spid="202"/>
                                        </p:tgtEl>
                                        <p:attrNameLst>
                                          <p:attrName>style.visibility</p:attrName>
                                        </p:attrNameLst>
                                      </p:cBhvr>
                                      <p:to>
                                        <p:strVal val="hidden"/>
                                      </p:to>
                                    </p:set>
                                  </p:childTnLst>
                                </p:cTn>
                              </p:par>
                              <p:par>
                                <p:cTn id="115" presetID="10" presetClass="exit" presetSubtype="0" fill="hold" nodeType="withEffect">
                                  <p:stCondLst>
                                    <p:cond delay="500"/>
                                  </p:stCondLst>
                                  <p:childTnLst>
                                    <p:animEffect transition="out" filter="fade">
                                      <p:cBhvr>
                                        <p:cTn id="116" dur="1000"/>
                                        <p:tgtEl>
                                          <p:spTgt spid="208"/>
                                        </p:tgtEl>
                                      </p:cBhvr>
                                    </p:animEffect>
                                    <p:set>
                                      <p:cBhvr>
                                        <p:cTn id="117" dur="1" fill="hold">
                                          <p:stCondLst>
                                            <p:cond delay="999"/>
                                          </p:stCondLst>
                                        </p:cTn>
                                        <p:tgtEl>
                                          <p:spTgt spid="208"/>
                                        </p:tgtEl>
                                        <p:attrNameLst>
                                          <p:attrName>style.visibility</p:attrName>
                                        </p:attrNameLst>
                                      </p:cBhvr>
                                      <p:to>
                                        <p:strVal val="hidden"/>
                                      </p:to>
                                    </p:set>
                                  </p:childTnLst>
                                </p:cTn>
                              </p:par>
                              <p:par>
                                <p:cTn id="118" presetID="10" presetClass="exit" presetSubtype="0" fill="hold" nodeType="withEffect">
                                  <p:stCondLst>
                                    <p:cond delay="500"/>
                                  </p:stCondLst>
                                  <p:childTnLst>
                                    <p:animEffect transition="out" filter="fade">
                                      <p:cBhvr>
                                        <p:cTn id="119" dur="1000"/>
                                        <p:tgtEl>
                                          <p:spTgt spid="196"/>
                                        </p:tgtEl>
                                      </p:cBhvr>
                                    </p:animEffect>
                                    <p:set>
                                      <p:cBhvr>
                                        <p:cTn id="120" dur="1" fill="hold">
                                          <p:stCondLst>
                                            <p:cond delay="999"/>
                                          </p:stCondLst>
                                        </p:cTn>
                                        <p:tgtEl>
                                          <p:spTgt spid="196"/>
                                        </p:tgtEl>
                                        <p:attrNameLst>
                                          <p:attrName>style.visibility</p:attrName>
                                        </p:attrNameLst>
                                      </p:cBhvr>
                                      <p:to>
                                        <p:strVal val="hidden"/>
                                      </p:to>
                                    </p:set>
                                  </p:childTnLst>
                                </p:cTn>
                              </p:par>
                              <p:par>
                                <p:cTn id="121" presetID="10" presetClass="exit" presetSubtype="0" fill="hold" nodeType="withEffect">
                                  <p:stCondLst>
                                    <p:cond delay="50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50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nodeType="withEffect">
                                  <p:stCondLst>
                                    <p:cond delay="500"/>
                                  </p:stCondLst>
                                  <p:childTnLst>
                                    <p:animEffect transition="out" filter="fade">
                                      <p:cBhvr>
                                        <p:cTn id="128" dur="500"/>
                                        <p:tgtEl>
                                          <p:spTgt spid="29"/>
                                        </p:tgtEl>
                                      </p:cBhvr>
                                    </p:animEffect>
                                    <p:set>
                                      <p:cBhvr>
                                        <p:cTn id="129" dur="1" fill="hold">
                                          <p:stCondLst>
                                            <p:cond delay="499"/>
                                          </p:stCondLst>
                                        </p:cTn>
                                        <p:tgtEl>
                                          <p:spTgt spid="29"/>
                                        </p:tgtEl>
                                        <p:attrNameLst>
                                          <p:attrName>style.visibility</p:attrName>
                                        </p:attrNameLst>
                                      </p:cBhvr>
                                      <p:to>
                                        <p:strVal val="hidden"/>
                                      </p:to>
                                    </p:set>
                                  </p:childTnLst>
                                </p:cTn>
                              </p:par>
                              <p:par>
                                <p:cTn id="130" presetID="10" presetClass="exit" presetSubtype="0" fill="hold" nodeType="withEffect">
                                  <p:stCondLst>
                                    <p:cond delay="500"/>
                                  </p:stCondLst>
                                  <p:childTnLst>
                                    <p:animEffect transition="out" filter="fade">
                                      <p:cBhvr>
                                        <p:cTn id="131" dur="500"/>
                                        <p:tgtEl>
                                          <p:spTgt spid="31"/>
                                        </p:tgtEl>
                                      </p:cBhvr>
                                    </p:animEffect>
                                    <p:set>
                                      <p:cBhvr>
                                        <p:cTn id="132" dur="1" fill="hold">
                                          <p:stCondLst>
                                            <p:cond delay="499"/>
                                          </p:stCondLst>
                                        </p:cTn>
                                        <p:tgtEl>
                                          <p:spTgt spid="31"/>
                                        </p:tgtEl>
                                        <p:attrNameLst>
                                          <p:attrName>style.visibility</p:attrName>
                                        </p:attrNameLst>
                                      </p:cBhvr>
                                      <p:to>
                                        <p:strVal val="hidden"/>
                                      </p:to>
                                    </p:set>
                                  </p:childTnLst>
                                </p:cTn>
                              </p:par>
                              <p:par>
                                <p:cTn id="133" presetID="10" presetClass="exit" presetSubtype="0" fill="hold" nodeType="withEffect">
                                  <p:stCondLst>
                                    <p:cond delay="500"/>
                                  </p:stCondLst>
                                  <p:childTnLst>
                                    <p:animEffect transition="out" filter="fade">
                                      <p:cBhvr>
                                        <p:cTn id="134" dur="500"/>
                                        <p:tgtEl>
                                          <p:spTgt spid="33"/>
                                        </p:tgtEl>
                                      </p:cBhvr>
                                    </p:animEffect>
                                    <p:set>
                                      <p:cBhvr>
                                        <p:cTn id="135" dur="1" fill="hold">
                                          <p:stCondLst>
                                            <p:cond delay="499"/>
                                          </p:stCondLst>
                                        </p:cTn>
                                        <p:tgtEl>
                                          <p:spTgt spid="33"/>
                                        </p:tgtEl>
                                        <p:attrNameLst>
                                          <p:attrName>style.visibility</p:attrName>
                                        </p:attrNameLst>
                                      </p:cBhvr>
                                      <p:to>
                                        <p:strVal val="hidden"/>
                                      </p:to>
                                    </p:set>
                                  </p:childTnLst>
                                </p:cTn>
                              </p:par>
                            </p:childTnLst>
                          </p:cTn>
                        </p:par>
                        <p:par>
                          <p:cTn id="136" fill="hold">
                            <p:stCondLst>
                              <p:cond delay="4000"/>
                            </p:stCondLst>
                            <p:childTnLst>
                              <p:par>
                                <p:cTn id="137" presetID="10" presetClass="entr" presetSubtype="0" fill="hold" grpId="0" nodeType="afterEffect">
                                  <p:stCondLst>
                                    <p:cond delay="30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10" presetClass="entr" presetSubtype="0" fill="hold" grpId="0" nodeType="withEffect">
                                  <p:stCondLst>
                                    <p:cond delay="30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77" grpId="0" animBg="1"/>
      <p:bldP spid="2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261905" y="1213174"/>
            <a:ext cx="3716554" cy="5484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Fault Injection</a:t>
            </a:r>
          </a:p>
        </p:txBody>
      </p:sp>
      <p:sp>
        <p:nvSpPr>
          <p:cNvPr id="17" name="Title 16"/>
          <p:cNvSpPr>
            <a:spLocks noGrp="1"/>
          </p:cNvSpPr>
          <p:nvPr>
            <p:ph type="title"/>
          </p:nvPr>
        </p:nvSpPr>
        <p:spPr/>
        <p:txBody>
          <a:bodyPr/>
          <a:lstStyle/>
          <a:p>
            <a:r>
              <a:rPr lang="en-US" dirty="0">
                <a:gradFill>
                  <a:gsLst>
                    <a:gs pos="2917">
                      <a:schemeClr val="tx2"/>
                    </a:gs>
                    <a:gs pos="30000">
                      <a:schemeClr val="tx2"/>
                    </a:gs>
                  </a:gsLst>
                  <a:lin ang="5400000" scaled="0"/>
                </a:gradFill>
              </a:rPr>
              <a:t>Hypothesis Driven </a:t>
            </a:r>
            <a:r>
              <a:rPr lang="en-US" dirty="0" smtClean="0">
                <a:gradFill>
                  <a:gsLst>
                    <a:gs pos="2917">
                      <a:schemeClr val="tx2"/>
                    </a:gs>
                    <a:gs pos="30000">
                      <a:schemeClr val="tx2"/>
                    </a:gs>
                  </a:gsLst>
                  <a:lin ang="5400000" scaled="0"/>
                </a:gradFill>
              </a:rPr>
              <a:t>Development</a:t>
            </a:r>
            <a:endParaRPr lang="en-US" dirty="0">
              <a:gradFill>
                <a:gsLst>
                  <a:gs pos="2917">
                    <a:schemeClr val="tx2"/>
                  </a:gs>
                  <a:gs pos="30000">
                    <a:schemeClr val="tx2"/>
                  </a:gs>
                </a:gsLst>
                <a:lin ang="5400000" scaled="0"/>
              </a:gradFill>
            </a:endParaRPr>
          </a:p>
        </p:txBody>
      </p:sp>
      <p:sp>
        <p:nvSpPr>
          <p:cNvPr id="3" name="Rectangle 2"/>
          <p:cNvSpPr/>
          <p:nvPr/>
        </p:nvSpPr>
        <p:spPr bwMode="auto">
          <a:xfrm>
            <a:off x="4366997" y="1216958"/>
            <a:ext cx="3716554" cy="54840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Telemetry</a:t>
            </a:r>
          </a:p>
        </p:txBody>
      </p:sp>
      <p:sp>
        <p:nvSpPr>
          <p:cNvPr id="7" name="Rectangle 6"/>
          <p:cNvSpPr/>
          <p:nvPr/>
        </p:nvSpPr>
        <p:spPr bwMode="auto">
          <a:xfrm>
            <a:off x="458018" y="1213174"/>
            <a:ext cx="3716554" cy="5484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Testing in Production</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19726"/>
          <a:stretch/>
        </p:blipFill>
        <p:spPr>
          <a:xfrm>
            <a:off x="471792" y="4035392"/>
            <a:ext cx="2885306" cy="2580824"/>
          </a:xfrm>
          <a:prstGeom prst="rect">
            <a:avLst/>
          </a:prstGeom>
        </p:spPr>
      </p:pic>
      <p:sp>
        <p:nvSpPr>
          <p:cNvPr id="59" name="Oval 58"/>
          <p:cNvSpPr/>
          <p:nvPr/>
        </p:nvSpPr>
        <p:spPr bwMode="auto">
          <a:xfrm>
            <a:off x="9127249" y="2407095"/>
            <a:ext cx="2018302" cy="2018302"/>
          </a:xfrm>
          <a:prstGeom prst="ellipse">
            <a:avLst/>
          </a:prstGeom>
          <a:noFill/>
          <a:ln w="57150">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CODE 3"/>
          <p:cNvGrpSpPr/>
          <p:nvPr/>
        </p:nvGrpSpPr>
        <p:grpSpPr>
          <a:xfrm>
            <a:off x="8846713" y="3153155"/>
            <a:ext cx="631294" cy="657991"/>
            <a:chOff x="2328300" y="3506767"/>
            <a:chExt cx="551703" cy="575034"/>
          </a:xfrm>
        </p:grpSpPr>
        <p:sp>
          <p:nvSpPr>
            <p:cNvPr id="1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20" name="Group 19"/>
            <p:cNvGrpSpPr/>
            <p:nvPr/>
          </p:nvGrpSpPr>
          <p:grpSpPr>
            <a:xfrm>
              <a:off x="2328300" y="3506767"/>
              <a:ext cx="551703" cy="575034"/>
              <a:chOff x="3937001" y="4448175"/>
              <a:chExt cx="638175" cy="665163"/>
            </a:xfrm>
          </p:grpSpPr>
          <p:grpSp>
            <p:nvGrpSpPr>
              <p:cNvPr id="21" name="Group 10"/>
              <p:cNvGrpSpPr>
                <a:grpSpLocks noChangeAspect="1"/>
              </p:cNvGrpSpPr>
              <p:nvPr/>
            </p:nvGrpSpPr>
            <p:grpSpPr bwMode="auto">
              <a:xfrm>
                <a:off x="3937001" y="4448175"/>
                <a:ext cx="638175" cy="665163"/>
                <a:chOff x="2480" y="2802"/>
                <a:chExt cx="402" cy="419"/>
              </a:xfrm>
            </p:grpSpPr>
            <p:sp>
              <p:nvSpPr>
                <p:cNvPr id="2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22" name="Group 21"/>
              <p:cNvGrpSpPr/>
              <p:nvPr/>
            </p:nvGrpSpPr>
            <p:grpSpPr>
              <a:xfrm>
                <a:off x="4120302" y="4618868"/>
                <a:ext cx="293550" cy="349134"/>
                <a:chOff x="4662074" y="4335997"/>
                <a:chExt cx="234105" cy="278433"/>
              </a:xfrm>
            </p:grpSpPr>
            <p:sp>
              <p:nvSpPr>
                <p:cNvPr id="2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38" name="CODE 3"/>
          <p:cNvGrpSpPr/>
          <p:nvPr/>
        </p:nvGrpSpPr>
        <p:grpSpPr>
          <a:xfrm>
            <a:off x="10845092" y="3153155"/>
            <a:ext cx="631294" cy="657991"/>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61" name="Production B"/>
          <p:cNvSpPr/>
          <p:nvPr/>
        </p:nvSpPr>
        <p:spPr bwMode="auto">
          <a:xfrm>
            <a:off x="642895" y="1840456"/>
            <a:ext cx="1585235" cy="1028285"/>
          </a:xfrm>
          <a:prstGeom prst="roundRect">
            <a:avLst>
              <a:gd name="adj" fmla="val 517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62" name="APP 2"/>
          <p:cNvSpPr>
            <a:spLocks noEditPoints="1"/>
          </p:cNvSpPr>
          <p:nvPr/>
        </p:nvSpPr>
        <p:spPr bwMode="auto">
          <a:xfrm>
            <a:off x="1170609" y="2257848"/>
            <a:ext cx="529807" cy="531043"/>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63" name="Production B"/>
          <p:cNvSpPr/>
          <p:nvPr/>
        </p:nvSpPr>
        <p:spPr bwMode="auto">
          <a:xfrm>
            <a:off x="2402032" y="1840374"/>
            <a:ext cx="1585235" cy="1028285"/>
          </a:xfrm>
          <a:prstGeom prst="roundRect">
            <a:avLst>
              <a:gd name="adj" fmla="val 517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sp>
        <p:nvSpPr>
          <p:cNvPr id="64" name="APP 2"/>
          <p:cNvSpPr>
            <a:spLocks noEditPoints="1"/>
          </p:cNvSpPr>
          <p:nvPr/>
        </p:nvSpPr>
        <p:spPr bwMode="auto">
          <a:xfrm>
            <a:off x="2929746" y="2257768"/>
            <a:ext cx="529807" cy="531043"/>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2" name="Rectangle 1"/>
          <p:cNvSpPr/>
          <p:nvPr/>
        </p:nvSpPr>
        <p:spPr bwMode="auto">
          <a:xfrm>
            <a:off x="6095341" y="3717040"/>
            <a:ext cx="202682" cy="10985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Production B"/>
          <p:cNvSpPr/>
          <p:nvPr/>
        </p:nvSpPr>
        <p:spPr bwMode="auto">
          <a:xfrm>
            <a:off x="4592863" y="1919063"/>
            <a:ext cx="1767465" cy="1592427"/>
          </a:xfrm>
          <a:prstGeom prst="roundRect">
            <a:avLst>
              <a:gd name="adj" fmla="val 5175"/>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5" name="Straight Connector 4"/>
          <p:cNvCxnSpPr/>
          <p:nvPr/>
        </p:nvCxnSpPr>
        <p:spPr>
          <a:xfrm flipV="1">
            <a:off x="5534685" y="3559316"/>
            <a:ext cx="0" cy="1260101"/>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544217" y="3004528"/>
            <a:ext cx="652214" cy="1745096"/>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46482" y="3004528"/>
            <a:ext cx="797962" cy="1745096"/>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Lightning Bolt 51"/>
          <p:cNvSpPr/>
          <p:nvPr/>
        </p:nvSpPr>
        <p:spPr bwMode="auto">
          <a:xfrm>
            <a:off x="9875852" y="3046172"/>
            <a:ext cx="521096" cy="740150"/>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9875852" y="2028273"/>
            <a:ext cx="550663"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946248" y="2124941"/>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9770969" y="4104435"/>
            <a:ext cx="723799"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46"/>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783978" y="4132584"/>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p:nvPr/>
        </p:nvGrpSpPr>
        <p:grpSpPr>
          <a:xfrm>
            <a:off x="654812" y="2633289"/>
            <a:ext cx="608869" cy="643784"/>
            <a:chOff x="8968422" y="1945240"/>
            <a:chExt cx="972643" cy="1028418"/>
          </a:xfrm>
        </p:grpSpPr>
        <p:grpSp>
          <p:nvGrpSpPr>
            <p:cNvPr id="72" name="Group 71"/>
            <p:cNvGrpSpPr/>
            <p:nvPr/>
          </p:nvGrpSpPr>
          <p:grpSpPr>
            <a:xfrm>
              <a:off x="8968422" y="2142553"/>
              <a:ext cx="318232" cy="696493"/>
              <a:chOff x="9458597" y="2993206"/>
              <a:chExt cx="291678" cy="638376"/>
            </a:xfrm>
          </p:grpSpPr>
          <p:sp>
            <p:nvSpPr>
              <p:cNvPr id="78" name="Oval 77"/>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7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7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BDBDBD"/>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rgbClr val="BDBDBD"/>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0" name="Group 79"/>
          <p:cNvGrpSpPr/>
          <p:nvPr/>
        </p:nvGrpSpPr>
        <p:grpSpPr>
          <a:xfrm>
            <a:off x="3330830" y="2633289"/>
            <a:ext cx="608869" cy="643784"/>
            <a:chOff x="8968422" y="1945240"/>
            <a:chExt cx="972643" cy="1028418"/>
          </a:xfrm>
        </p:grpSpPr>
        <p:grpSp>
          <p:nvGrpSpPr>
            <p:cNvPr id="81" name="Group 80"/>
            <p:cNvGrpSpPr/>
            <p:nvPr/>
          </p:nvGrpSpPr>
          <p:grpSpPr>
            <a:xfrm>
              <a:off x="8968422" y="2142553"/>
              <a:ext cx="318232" cy="696493"/>
              <a:chOff x="9458597" y="2993206"/>
              <a:chExt cx="291678" cy="638376"/>
            </a:xfrm>
          </p:grpSpPr>
          <p:sp>
            <p:nvSpPr>
              <p:cNvPr id="87" name="Oval 86"/>
              <p:cNvSpPr/>
              <p:nvPr/>
            </p:nvSpPr>
            <p:spPr bwMode="auto">
              <a:xfrm>
                <a:off x="9497057" y="2993206"/>
                <a:ext cx="195809" cy="195809"/>
              </a:xfrm>
              <a:prstGeom prst="ellipse">
                <a:avLst/>
              </a:pr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9622833" y="2142553"/>
              <a:ext cx="318232" cy="696493"/>
              <a:chOff x="9458597" y="2993206"/>
              <a:chExt cx="291678" cy="638376"/>
            </a:xfrm>
          </p:grpSpPr>
          <p:sp>
            <p:nvSpPr>
              <p:cNvPr id="85" name="Oval 84"/>
              <p:cNvSpPr/>
              <p:nvPr/>
            </p:nvSpPr>
            <p:spPr bwMode="auto">
              <a:xfrm>
                <a:off x="9497057" y="2993206"/>
                <a:ext cx="195809" cy="195809"/>
              </a:xfrm>
              <a:prstGeom prst="ellipse">
                <a:avLst/>
              </a:pr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8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8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90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9257133" y="1945240"/>
              <a:ext cx="330228" cy="330228"/>
            </a:xfrm>
            <a:prstGeom prst="ellipse">
              <a:avLst/>
            </a:prstGeom>
            <a:solidFill>
              <a:schemeClr val="bg2">
                <a:lumMod val="9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extBox 3"/>
          <p:cNvSpPr txBox="1"/>
          <p:nvPr/>
        </p:nvSpPr>
        <p:spPr>
          <a:xfrm>
            <a:off x="738751" y="3310051"/>
            <a:ext cx="475760" cy="254262"/>
          </a:xfrm>
          <a:prstGeom prst="rect">
            <a:avLst/>
          </a:prstGeom>
          <a:noFill/>
        </p:spPr>
        <p:txBody>
          <a:bodyPr wrap="none" lIns="0" tIns="0" rIns="0" bIns="0" rtlCol="0">
            <a:spAutoFit/>
          </a:bodyPr>
          <a:lstStyle/>
          <a:p>
            <a:pPr defTabSz="932597">
              <a:lnSpc>
                <a:spcPct val="90000"/>
              </a:lnSpc>
              <a:spcAft>
                <a:spcPts val="600"/>
              </a:spcAft>
            </a:pPr>
            <a:r>
              <a:rPr lang="en-US" b="1" dirty="0">
                <a:gradFill>
                  <a:gsLst>
                    <a:gs pos="2917">
                      <a:srgbClr val="FFFFFF"/>
                    </a:gs>
                    <a:gs pos="30000">
                      <a:srgbClr val="FFFFFF"/>
                    </a:gs>
                  </a:gsLst>
                  <a:lin ang="5400000" scaled="0"/>
                </a:gradFill>
                <a:latin typeface="Segoe UI"/>
              </a:rPr>
              <a:t>90%</a:t>
            </a:r>
          </a:p>
        </p:txBody>
      </p:sp>
      <p:sp>
        <p:nvSpPr>
          <p:cNvPr id="89" name="TextBox 88"/>
          <p:cNvSpPr txBox="1"/>
          <p:nvPr/>
        </p:nvSpPr>
        <p:spPr>
          <a:xfrm>
            <a:off x="3402060" y="3310051"/>
            <a:ext cx="475760" cy="254262"/>
          </a:xfrm>
          <a:prstGeom prst="rect">
            <a:avLst/>
          </a:prstGeom>
          <a:noFill/>
        </p:spPr>
        <p:txBody>
          <a:bodyPr wrap="none" lIns="0" tIns="0" rIns="0" bIns="0" rtlCol="0">
            <a:spAutoFit/>
          </a:bodyPr>
          <a:lstStyle/>
          <a:p>
            <a:pPr defTabSz="932597">
              <a:lnSpc>
                <a:spcPct val="90000"/>
              </a:lnSpc>
              <a:spcAft>
                <a:spcPts val="600"/>
              </a:spcAft>
            </a:pPr>
            <a:r>
              <a:rPr lang="en-US" b="1" dirty="0">
                <a:gradFill>
                  <a:gsLst>
                    <a:gs pos="2917">
                      <a:srgbClr val="FFFFFF"/>
                    </a:gs>
                    <a:gs pos="30000">
                      <a:srgbClr val="FFFFFF"/>
                    </a:gs>
                  </a:gsLst>
                  <a:lin ang="5400000" scaled="0"/>
                </a:gradFill>
                <a:latin typeface="Segoe UI"/>
              </a:rPr>
              <a:t>10%</a:t>
            </a:r>
          </a:p>
        </p:txBody>
      </p:sp>
      <p:grpSp>
        <p:nvGrpSpPr>
          <p:cNvPr id="90" name="Group 89"/>
          <p:cNvGrpSpPr/>
          <p:nvPr/>
        </p:nvGrpSpPr>
        <p:grpSpPr>
          <a:xfrm>
            <a:off x="7069997" y="2480053"/>
            <a:ext cx="885805" cy="936600"/>
            <a:chOff x="8968422" y="1945240"/>
            <a:chExt cx="972643" cy="1028418"/>
          </a:xfrm>
        </p:grpSpPr>
        <p:grpSp>
          <p:nvGrpSpPr>
            <p:cNvPr id="91" name="Group 90"/>
            <p:cNvGrpSpPr/>
            <p:nvPr/>
          </p:nvGrpSpPr>
          <p:grpSpPr>
            <a:xfrm>
              <a:off x="8968422" y="2142553"/>
              <a:ext cx="318232" cy="696493"/>
              <a:chOff x="9458597" y="2993206"/>
              <a:chExt cx="291678" cy="638376"/>
            </a:xfrm>
          </p:grpSpPr>
          <p:sp>
            <p:nvSpPr>
              <p:cNvPr id="97" name="Oval 96"/>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9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2" name="Group 91"/>
            <p:cNvGrpSpPr/>
            <p:nvPr/>
          </p:nvGrpSpPr>
          <p:grpSpPr>
            <a:xfrm>
              <a:off x="9622833" y="2142553"/>
              <a:ext cx="318232" cy="696493"/>
              <a:chOff x="9458597" y="2993206"/>
              <a:chExt cx="291678" cy="638376"/>
            </a:xfrm>
          </p:grpSpPr>
          <p:sp>
            <p:nvSpPr>
              <p:cNvPr id="95" name="Oval 94"/>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9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BDBDBD"/>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9257133" y="1945240"/>
              <a:ext cx="330228" cy="330228"/>
            </a:xfrm>
            <a:prstGeom prst="ellipse">
              <a:avLst/>
            </a:prstGeom>
            <a:solidFill>
              <a:srgbClr val="BDBDBD"/>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 name="Straight Connector 14"/>
          <p:cNvCxnSpPr/>
          <p:nvPr/>
        </p:nvCxnSpPr>
        <p:spPr>
          <a:xfrm flipH="1">
            <a:off x="6025375" y="3040128"/>
            <a:ext cx="923700"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APP 2"/>
          <p:cNvSpPr>
            <a:spLocks noEditPoints="1"/>
          </p:cNvSpPr>
          <p:nvPr/>
        </p:nvSpPr>
        <p:spPr bwMode="auto">
          <a:xfrm>
            <a:off x="5136213" y="2479346"/>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28" name="Freeform 27"/>
          <p:cNvSpPr/>
          <p:nvPr/>
        </p:nvSpPr>
        <p:spPr bwMode="auto">
          <a:xfrm>
            <a:off x="5205952" y="2544284"/>
            <a:ext cx="652963" cy="677927"/>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CODE 3"/>
          <p:cNvGrpSpPr/>
          <p:nvPr/>
        </p:nvGrpSpPr>
        <p:grpSpPr>
          <a:xfrm>
            <a:off x="5351015" y="2670906"/>
            <a:ext cx="376498" cy="392420"/>
            <a:chOff x="2328300" y="3506767"/>
            <a:chExt cx="551703" cy="575034"/>
          </a:xfrm>
        </p:grpSpPr>
        <p:sp>
          <p:nvSpPr>
            <p:cNvPr id="100"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01" name="Group 100"/>
            <p:cNvGrpSpPr/>
            <p:nvPr/>
          </p:nvGrpSpPr>
          <p:grpSpPr>
            <a:xfrm>
              <a:off x="2328300" y="3506767"/>
              <a:ext cx="551703" cy="575034"/>
              <a:chOff x="3937001" y="4448175"/>
              <a:chExt cx="638175" cy="665163"/>
            </a:xfrm>
          </p:grpSpPr>
          <p:grpSp>
            <p:nvGrpSpPr>
              <p:cNvPr id="102" name="Group 10"/>
              <p:cNvGrpSpPr>
                <a:grpSpLocks noChangeAspect="1"/>
              </p:cNvGrpSpPr>
              <p:nvPr/>
            </p:nvGrpSpPr>
            <p:grpSpPr bwMode="auto">
              <a:xfrm>
                <a:off x="3937001" y="4448175"/>
                <a:ext cx="638175" cy="665163"/>
                <a:chOff x="2480" y="2802"/>
                <a:chExt cx="402" cy="419"/>
              </a:xfrm>
            </p:grpSpPr>
            <p:sp>
              <p:nvSpPr>
                <p:cNvPr id="106"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7"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8"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03" name="Group 102"/>
              <p:cNvGrpSpPr/>
              <p:nvPr/>
            </p:nvGrpSpPr>
            <p:grpSpPr>
              <a:xfrm>
                <a:off x="4120302" y="4618868"/>
                <a:ext cx="293550" cy="349134"/>
                <a:chOff x="4662074" y="4335997"/>
                <a:chExt cx="234105" cy="278433"/>
              </a:xfrm>
            </p:grpSpPr>
            <p:sp>
              <p:nvSpPr>
                <p:cNvPr id="104"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tx1">
                    <a:lumMod val="5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5"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tx1">
                    <a:lumMod val="5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109" name="Oval 108"/>
          <p:cNvSpPr/>
          <p:nvPr/>
        </p:nvSpPr>
        <p:spPr bwMode="auto">
          <a:xfrm>
            <a:off x="9820452" y="2002652"/>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2" name="Oval 111"/>
          <p:cNvSpPr/>
          <p:nvPr/>
        </p:nvSpPr>
        <p:spPr bwMode="auto">
          <a:xfrm>
            <a:off x="8660015" y="3038863"/>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3" name="Oval 112"/>
          <p:cNvSpPr/>
          <p:nvPr/>
        </p:nvSpPr>
        <p:spPr bwMode="auto">
          <a:xfrm>
            <a:off x="11281583" y="3038863"/>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4" name="Oval 113"/>
          <p:cNvSpPr/>
          <p:nvPr/>
        </p:nvSpPr>
        <p:spPr bwMode="auto">
          <a:xfrm>
            <a:off x="9709607" y="4472849"/>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pic>
        <p:nvPicPr>
          <p:cNvPr id="115" name="Picture 114"/>
          <p:cNvPicPr>
            <a:picLocks noChangeAspect="1"/>
          </p:cNvPicPr>
          <p:nvPr/>
        </p:nvPicPr>
        <p:blipFill rotWithShape="1">
          <a:blip r:embed="rId6"/>
          <a:srcRect b="39676"/>
          <a:stretch/>
        </p:blipFill>
        <p:spPr>
          <a:xfrm>
            <a:off x="9875779" y="4617181"/>
            <a:ext cx="1926460" cy="2080029"/>
          </a:xfrm>
          <a:prstGeom prst="rect">
            <a:avLst/>
          </a:prstGeom>
        </p:spPr>
      </p:pic>
      <p:pic>
        <p:nvPicPr>
          <p:cNvPr id="11" name="Picture 10"/>
          <p:cNvPicPr>
            <a:picLocks noChangeAspect="1"/>
          </p:cNvPicPr>
          <p:nvPr/>
        </p:nvPicPr>
        <p:blipFill>
          <a:blip r:embed="rId7"/>
          <a:stretch>
            <a:fillRect/>
          </a:stretch>
        </p:blipFill>
        <p:spPr>
          <a:xfrm>
            <a:off x="2975990" y="4378438"/>
            <a:ext cx="768163" cy="2328874"/>
          </a:xfrm>
          <a:prstGeom prst="rect">
            <a:avLst/>
          </a:prstGeom>
        </p:spPr>
      </p:pic>
      <p:grpSp>
        <p:nvGrpSpPr>
          <p:cNvPr id="35" name="Group 34"/>
          <p:cNvGrpSpPr/>
          <p:nvPr/>
        </p:nvGrpSpPr>
        <p:grpSpPr>
          <a:xfrm>
            <a:off x="5701213" y="4909913"/>
            <a:ext cx="496089" cy="491626"/>
            <a:chOff x="5036344" y="4944768"/>
            <a:chExt cx="496089" cy="491626"/>
          </a:xfrm>
        </p:grpSpPr>
        <p:sp>
          <p:nvSpPr>
            <p:cNvPr id="12" name="Rectangle 11"/>
            <p:cNvSpPr/>
            <p:nvPr/>
          </p:nvSpPr>
          <p:spPr bwMode="auto">
            <a:xfrm>
              <a:off x="5036344" y="5160169"/>
              <a:ext cx="99869" cy="276225"/>
            </a:xfrm>
            <a:prstGeom prst="rect">
              <a:avLst/>
            </a:prstGeom>
            <a:solidFill>
              <a:srgbClr val="FCB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5168417" y="5076825"/>
              <a:ext cx="99869" cy="359569"/>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5300490" y="5117306"/>
              <a:ext cx="99869" cy="319088"/>
            </a:xfrm>
            <a:prstGeom prst="rect">
              <a:avLst/>
            </a:prstGeom>
            <a:solidFill>
              <a:srgbClr val="6EC3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5432564" y="4944768"/>
              <a:ext cx="99869" cy="491626"/>
            </a:xfrm>
            <a:prstGeom prst="rect">
              <a:avLst/>
            </a:prstGeom>
            <a:solidFill>
              <a:srgbClr val="108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29" name="Freeform 128"/>
          <p:cNvSpPr/>
          <p:nvPr/>
        </p:nvSpPr>
        <p:spPr bwMode="auto">
          <a:xfrm>
            <a:off x="7160793" y="4536050"/>
            <a:ext cx="532" cy="5277"/>
          </a:xfrm>
          <a:custGeom>
            <a:avLst/>
            <a:gdLst>
              <a:gd name="connsiteX0" fmla="*/ 532 w 532"/>
              <a:gd name="connsiteY0" fmla="*/ 0 h 5277"/>
              <a:gd name="connsiteX1" fmla="*/ 532 w 532"/>
              <a:gd name="connsiteY1" fmla="*/ 5277 h 5277"/>
              <a:gd name="connsiteX2" fmla="*/ 0 w 532"/>
              <a:gd name="connsiteY2" fmla="*/ 5277 h 5277"/>
              <a:gd name="connsiteX3" fmla="*/ 532 w 532"/>
              <a:gd name="connsiteY3" fmla="*/ 0 h 5277"/>
            </a:gdLst>
            <a:ahLst/>
            <a:cxnLst>
              <a:cxn ang="0">
                <a:pos x="connsiteX0" y="connsiteY0"/>
              </a:cxn>
              <a:cxn ang="0">
                <a:pos x="connsiteX1" y="connsiteY1"/>
              </a:cxn>
              <a:cxn ang="0">
                <a:pos x="connsiteX2" y="connsiteY2"/>
              </a:cxn>
              <a:cxn ang="0">
                <a:pos x="connsiteX3" y="connsiteY3"/>
              </a:cxn>
            </a:cxnLst>
            <a:rect l="l" t="t" r="r" b="b"/>
            <a:pathLst>
              <a:path w="532" h="5277">
                <a:moveTo>
                  <a:pt x="532" y="0"/>
                </a:moveTo>
                <a:lnTo>
                  <a:pt x="532" y="5277"/>
                </a:lnTo>
                <a:lnTo>
                  <a:pt x="0" y="5277"/>
                </a:lnTo>
                <a:lnTo>
                  <a:pt x="53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7" name="Picture 136"/>
          <p:cNvPicPr>
            <a:picLocks noChangeAspect="1"/>
          </p:cNvPicPr>
          <p:nvPr/>
        </p:nvPicPr>
        <p:blipFill rotWithShape="1">
          <a:blip r:embed="rId8">
            <a:extLst>
              <a:ext uri="{28A0092B-C50C-407E-A947-70E740481C1C}">
                <a14:useLocalDpi xmlns:a14="http://schemas.microsoft.com/office/drawing/2010/main" val="0"/>
              </a:ext>
            </a:extLst>
          </a:blip>
          <a:srcRect b="26753"/>
          <a:stretch/>
        </p:blipFill>
        <p:spPr>
          <a:xfrm>
            <a:off x="4695892" y="4592077"/>
            <a:ext cx="1466649" cy="2108917"/>
          </a:xfrm>
          <a:prstGeom prst="rect">
            <a:avLst/>
          </a:prstGeom>
        </p:spPr>
      </p:pic>
      <p:pic>
        <p:nvPicPr>
          <p:cNvPr id="34" name="Picture 33"/>
          <p:cNvPicPr>
            <a:picLocks noChangeAspect="1"/>
          </p:cNvPicPr>
          <p:nvPr/>
        </p:nvPicPr>
        <p:blipFill>
          <a:blip r:embed="rId9"/>
          <a:stretch>
            <a:fillRect/>
          </a:stretch>
        </p:blipFill>
        <p:spPr>
          <a:xfrm>
            <a:off x="5955295" y="5507126"/>
            <a:ext cx="590712" cy="578144"/>
          </a:xfrm>
          <a:prstGeom prst="rect">
            <a:avLst/>
          </a:prstGeom>
        </p:spPr>
      </p:pic>
      <p:pic>
        <p:nvPicPr>
          <p:cNvPr id="138" name="Picture 137"/>
          <p:cNvPicPr>
            <a:picLocks noChangeAspect="1"/>
          </p:cNvPicPr>
          <p:nvPr/>
        </p:nvPicPr>
        <p:blipFill>
          <a:blip r:embed="rId10"/>
          <a:stretch>
            <a:fillRect/>
          </a:stretch>
        </p:blipFill>
        <p:spPr>
          <a:xfrm>
            <a:off x="6429297" y="4916376"/>
            <a:ext cx="869063" cy="540000"/>
          </a:xfrm>
          <a:prstGeom prst="rect">
            <a:avLst/>
          </a:prstGeom>
        </p:spPr>
      </p:pic>
    </p:spTree>
    <p:extLst>
      <p:ext uri="{BB962C8B-B14F-4D97-AF65-F5344CB8AC3E}">
        <p14:creationId xmlns:p14="http://schemas.microsoft.com/office/powerpoint/2010/main" val="17519655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22" presetClass="exit" presetSubtype="4" fill="hold" nodeType="afterEffect">
                                  <p:stCondLst>
                                    <p:cond delay="0"/>
                                  </p:stCondLst>
                                  <p:childTnLst>
                                    <p:animEffect transition="out" filter="wipe(down)">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par>
                          <p:cTn id="16" fill="hold">
                            <p:stCondLst>
                              <p:cond delay="2250"/>
                            </p:stCondLst>
                            <p:childTnLst>
                              <p:par>
                                <p:cTn id="17" presetID="22" presetClass="exit" presetSubtype="1" fill="hold" nodeType="afterEffect">
                                  <p:stCondLst>
                                    <p:cond delay="0"/>
                                  </p:stCondLst>
                                  <p:childTnLst>
                                    <p:animEffect transition="out" filter="wipe(up)">
                                      <p:cBhvr>
                                        <p:cTn id="18" dur="750"/>
                                        <p:tgtEl>
                                          <p:spTgt spid="5"/>
                                        </p:tgtEl>
                                      </p:cBhvr>
                                    </p:animEffect>
                                    <p:set>
                                      <p:cBhvr>
                                        <p:cTn id="19" dur="1" fill="hold">
                                          <p:stCondLst>
                                            <p:cond delay="749"/>
                                          </p:stCondLst>
                                        </p:cTn>
                                        <p:tgtEl>
                                          <p:spTgt spid="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750"/>
                                        <p:tgtEl>
                                          <p:spTgt spid="5"/>
                                        </p:tgtEl>
                                      </p:cBhvr>
                                    </p:animEffect>
                                  </p:childTnLst>
                                </p:cTn>
                              </p:par>
                            </p:childTnLst>
                          </p:cTn>
                        </p:par>
                        <p:par>
                          <p:cTn id="24" fill="hold">
                            <p:stCondLst>
                              <p:cond delay="3750"/>
                            </p:stCondLst>
                            <p:childTnLst>
                              <p:par>
                                <p:cTn id="25" presetID="22" presetClass="exit" presetSubtype="4" fill="hold" nodeType="afterEffect">
                                  <p:stCondLst>
                                    <p:cond delay="0"/>
                                  </p:stCondLst>
                                  <p:childTnLst>
                                    <p:animEffect transition="out" filter="wipe(down)">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75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27" presetClass="emph" presetSubtype="0" repeatCount="5000" fill="remove" grpId="1" nodeType="withEffect">
                                  <p:stCondLst>
                                    <p:cond delay="1000"/>
                                  </p:stCondLst>
                                  <p:childTnLst>
                                    <p:animClr clrSpc="rgb" dir="cw">
                                      <p:cBhvr override="childStyle">
                                        <p:cTn id="38" dur="500" autoRev="1" fill="remove"/>
                                        <p:tgtEl>
                                          <p:spTgt spid="52"/>
                                        </p:tgtEl>
                                        <p:attrNameLst>
                                          <p:attrName>style.color</p:attrName>
                                        </p:attrNameLst>
                                      </p:cBhvr>
                                      <p:to>
                                        <a:srgbClr val="008272"/>
                                      </p:to>
                                    </p:animClr>
                                    <p:animClr clrSpc="rgb" dir="cw">
                                      <p:cBhvr>
                                        <p:cTn id="39" dur="500" autoRev="1" fill="remove"/>
                                        <p:tgtEl>
                                          <p:spTgt spid="52"/>
                                        </p:tgtEl>
                                        <p:attrNameLst>
                                          <p:attrName>fillcolor</p:attrName>
                                        </p:attrNameLst>
                                      </p:cBhvr>
                                      <p:to>
                                        <a:srgbClr val="008272"/>
                                      </p:to>
                                    </p:animClr>
                                    <p:set>
                                      <p:cBhvr>
                                        <p:cTn id="40" dur="500" autoRev="1" fill="remove"/>
                                        <p:tgtEl>
                                          <p:spTgt spid="52"/>
                                        </p:tgtEl>
                                        <p:attrNameLst>
                                          <p:attrName>fill.type</p:attrName>
                                        </p:attrNameLst>
                                      </p:cBhvr>
                                      <p:to>
                                        <p:strVal val="solid"/>
                                      </p:to>
                                    </p:set>
                                    <p:set>
                                      <p:cBhvr>
                                        <p:cTn id="41" dur="500" autoRev="1" fill="remove"/>
                                        <p:tgtEl>
                                          <p:spTgt spid="52"/>
                                        </p:tgtEl>
                                        <p:attrNameLst>
                                          <p:attrName>fill.on</p:attrName>
                                        </p:attrNameLst>
                                      </p:cBhvr>
                                      <p:to>
                                        <p:strVal val="true"/>
                                      </p:to>
                                    </p:set>
                                  </p:childTnLst>
                                </p:cTn>
                              </p:par>
                              <p:par>
                                <p:cTn id="42" presetID="10" presetClass="entr" presetSubtype="0" fill="hold" grpId="0" nodeType="withEffect">
                                  <p:stCondLst>
                                    <p:cond delay="125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114"/>
                                        </p:tgtEl>
                                        <p:attrNameLst>
                                          <p:attrName>style.visibility</p:attrName>
                                        </p:attrNameLst>
                                      </p:cBhvr>
                                      <p:to>
                                        <p:strVal val="visible"/>
                                      </p:to>
                                    </p:set>
                                    <p:animEffect transition="in" filter="fade">
                                      <p:cBhvr>
                                        <p:cTn id="50" dur="500"/>
                                        <p:tgtEl>
                                          <p:spTgt spid="114"/>
                                        </p:tgtEl>
                                      </p:cBhvr>
                                    </p:animEffect>
                                  </p:childTnLst>
                                </p:cTn>
                              </p:par>
                              <p:par>
                                <p:cTn id="51" presetID="10" presetClass="entr" presetSubtype="0" fill="hold" grpId="0" nodeType="withEffect">
                                  <p:stCondLst>
                                    <p:cond delay="275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109" grpId="0" animBg="1"/>
      <p:bldP spid="112" grpId="0" animBg="1"/>
      <p:bldP spid="113" grpId="0" animBg="1"/>
      <p:bldP spid="1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Testing in Production</a:t>
            </a:r>
            <a:endParaRPr lang="en-US" dirty="0">
              <a:gradFill>
                <a:gsLst>
                  <a:gs pos="0">
                    <a:schemeClr val="tx2"/>
                  </a:gs>
                  <a:gs pos="100000">
                    <a:schemeClr val="tx2"/>
                  </a:gs>
                </a:gsLst>
                <a:lin ang="5400000" scaled="0"/>
              </a:gradFill>
            </a:endParaRPr>
          </a:p>
        </p:txBody>
      </p:sp>
      <p:sp>
        <p:nvSpPr>
          <p:cNvPr id="37" name="Value"/>
          <p:cNvSpPr txBox="1"/>
          <p:nvPr/>
        </p:nvSpPr>
        <p:spPr>
          <a:xfrm>
            <a:off x="7898187" y="1877739"/>
            <a:ext cx="3183366"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Experimentation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More Resilience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Accelerate Delivery</a:t>
            </a:r>
          </a:p>
        </p:txBody>
      </p:sp>
      <p:sp>
        <p:nvSpPr>
          <p:cNvPr id="38" name="Measure"/>
          <p:cNvSpPr txBox="1"/>
          <p:nvPr/>
        </p:nvSpPr>
        <p:spPr>
          <a:xfrm>
            <a:off x="7898187" y="3887053"/>
            <a:ext cx="3138054" cy="278729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Deployment Rate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Change Lead Time</a:t>
            </a:r>
          </a:p>
        </p:txBody>
      </p:sp>
      <p:sp>
        <p:nvSpPr>
          <p:cNvPr id="80" name="Production B"/>
          <p:cNvSpPr/>
          <p:nvPr/>
        </p:nvSpPr>
        <p:spPr bwMode="auto">
          <a:xfrm>
            <a:off x="5032659" y="4389410"/>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cxnSp>
        <p:nvCxnSpPr>
          <p:cNvPr id="11" name="Straight Connector 10"/>
          <p:cNvCxnSpPr/>
          <p:nvPr/>
        </p:nvCxnSpPr>
        <p:spPr>
          <a:xfrm>
            <a:off x="1886451" y="2905759"/>
            <a:ext cx="0" cy="227545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4" name="APP 2"/>
          <p:cNvSpPr>
            <a:spLocks noEditPoints="1"/>
          </p:cNvSpPr>
          <p:nvPr/>
        </p:nvSpPr>
        <p:spPr bwMode="auto">
          <a:xfrm>
            <a:off x="5820950" y="4954749"/>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cxnSp>
        <p:nvCxnSpPr>
          <p:cNvPr id="48" name="Straight Connector 47"/>
          <p:cNvCxnSpPr/>
          <p:nvPr/>
        </p:nvCxnSpPr>
        <p:spPr>
          <a:xfrm flipH="1">
            <a:off x="1886452" y="2905759"/>
            <a:ext cx="3104328"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Production A"/>
          <p:cNvSpPr/>
          <p:nvPr/>
        </p:nvSpPr>
        <p:spPr bwMode="auto">
          <a:xfrm>
            <a:off x="5032659" y="210954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122" name="APP 1"/>
          <p:cNvSpPr>
            <a:spLocks noEditPoints="1"/>
          </p:cNvSpPr>
          <p:nvPr/>
        </p:nvSpPr>
        <p:spPr bwMode="auto">
          <a:xfrm>
            <a:off x="5820950" y="2676038"/>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8" name="TextBox 7"/>
          <p:cNvSpPr txBox="1"/>
          <p:nvPr/>
        </p:nvSpPr>
        <p:spPr>
          <a:xfrm>
            <a:off x="5206052" y="2676037"/>
            <a:ext cx="1320612" cy="803703"/>
          </a:xfrm>
          <a:prstGeom prst="rect">
            <a:avLst/>
          </a:prstGeom>
          <a:noFill/>
        </p:spPr>
        <p:txBody>
          <a:bodyPr wrap="none" lIns="182828" tIns="146262" rIns="182828" bIns="146262" rtlCol="0">
            <a:spAutoFit/>
          </a:bodyPr>
          <a:lstStyle/>
          <a:p>
            <a:pPr defTabSz="932384">
              <a:lnSpc>
                <a:spcPct val="90000"/>
              </a:lnSpc>
              <a:spcAft>
                <a:spcPts val="600"/>
              </a:spcAft>
            </a:pPr>
            <a:r>
              <a:rPr lang="en-US" sz="3598" b="1" dirty="0">
                <a:gradFill>
                  <a:gsLst>
                    <a:gs pos="2917">
                      <a:schemeClr val="bg1"/>
                    </a:gs>
                    <a:gs pos="30000">
                      <a:schemeClr val="bg1"/>
                    </a:gs>
                  </a:gsLst>
                  <a:lin ang="5400000" scaled="0"/>
                </a:gradFill>
                <a:latin typeface="Segoe UI"/>
              </a:rPr>
              <a:t>90%</a:t>
            </a:r>
          </a:p>
        </p:txBody>
      </p:sp>
      <p:sp>
        <p:nvSpPr>
          <p:cNvPr id="51" name="TextBox 50"/>
          <p:cNvSpPr txBox="1"/>
          <p:nvPr/>
        </p:nvSpPr>
        <p:spPr>
          <a:xfrm>
            <a:off x="5206052" y="4991816"/>
            <a:ext cx="1320612" cy="803703"/>
          </a:xfrm>
          <a:prstGeom prst="rect">
            <a:avLst/>
          </a:prstGeom>
          <a:noFill/>
        </p:spPr>
        <p:txBody>
          <a:bodyPr wrap="none" lIns="182828" tIns="146262" rIns="182828" bIns="146262" rtlCol="0">
            <a:spAutoFit/>
          </a:bodyPr>
          <a:lstStyle/>
          <a:p>
            <a:pPr defTabSz="932384">
              <a:lnSpc>
                <a:spcPct val="90000"/>
              </a:lnSpc>
              <a:spcAft>
                <a:spcPts val="600"/>
              </a:spcAft>
            </a:pPr>
            <a:r>
              <a:rPr lang="en-US" sz="3598" b="1" dirty="0">
                <a:gradFill>
                  <a:gsLst>
                    <a:gs pos="2917">
                      <a:schemeClr val="bg1"/>
                    </a:gs>
                    <a:gs pos="30000">
                      <a:schemeClr val="bg1"/>
                    </a:gs>
                  </a:gsLst>
                  <a:lin ang="5400000" scaled="0"/>
                </a:gradFill>
                <a:latin typeface="Segoe UI"/>
              </a:rPr>
              <a:t>10%</a:t>
            </a:r>
          </a:p>
        </p:txBody>
      </p:sp>
      <p:grpSp>
        <p:nvGrpSpPr>
          <p:cNvPr id="55" name="Group 54"/>
          <p:cNvGrpSpPr/>
          <p:nvPr/>
        </p:nvGrpSpPr>
        <p:grpSpPr>
          <a:xfrm>
            <a:off x="940868" y="5293709"/>
            <a:ext cx="1939818" cy="1118892"/>
            <a:chOff x="940119" y="5293964"/>
            <a:chExt cx="1940093" cy="1119051"/>
          </a:xfrm>
        </p:grpSpPr>
        <p:sp>
          <p:nvSpPr>
            <p:cNvPr id="56"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7"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8"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2" name="Group 21"/>
          <p:cNvGrpSpPr/>
          <p:nvPr/>
        </p:nvGrpSpPr>
        <p:grpSpPr>
          <a:xfrm>
            <a:off x="4718087" y="3159908"/>
            <a:ext cx="766822" cy="810794"/>
            <a:chOff x="8968422" y="1945240"/>
            <a:chExt cx="972643" cy="1028418"/>
          </a:xfrm>
        </p:grpSpPr>
        <p:grpSp>
          <p:nvGrpSpPr>
            <p:cNvPr id="23" name="Group 22"/>
            <p:cNvGrpSpPr/>
            <p:nvPr/>
          </p:nvGrpSpPr>
          <p:grpSpPr>
            <a:xfrm>
              <a:off x="8968422" y="2142553"/>
              <a:ext cx="318232" cy="696493"/>
              <a:chOff x="9458597" y="2993206"/>
              <a:chExt cx="291678" cy="638376"/>
            </a:xfrm>
          </p:grpSpPr>
          <p:sp>
            <p:nvSpPr>
              <p:cNvPr id="29" name="Oval 28"/>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Freeform 2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p:cNvGrpSpPr/>
            <p:nvPr/>
          </p:nvGrpSpPr>
          <p:grpSpPr>
            <a:xfrm>
              <a:off x="9622833" y="2142553"/>
              <a:ext cx="318232" cy="696493"/>
              <a:chOff x="9458597" y="2993206"/>
              <a:chExt cx="291678" cy="638376"/>
            </a:xfrm>
          </p:grpSpPr>
          <p:sp>
            <p:nvSpPr>
              <p:cNvPr id="27" name="Oval 26"/>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Freeform 24"/>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4715374" y="5437268"/>
            <a:ext cx="766822" cy="810794"/>
            <a:chOff x="8968422" y="1945240"/>
            <a:chExt cx="972643" cy="1028418"/>
          </a:xfrm>
        </p:grpSpPr>
        <p:grpSp>
          <p:nvGrpSpPr>
            <p:cNvPr id="32" name="Group 31"/>
            <p:cNvGrpSpPr/>
            <p:nvPr/>
          </p:nvGrpSpPr>
          <p:grpSpPr>
            <a:xfrm>
              <a:off x="8968422" y="2142553"/>
              <a:ext cx="318232" cy="696493"/>
              <a:chOff x="9458597" y="2993206"/>
              <a:chExt cx="291678" cy="638376"/>
            </a:xfrm>
          </p:grpSpPr>
          <p:sp>
            <p:nvSpPr>
              <p:cNvPr id="40" name="Oval 39"/>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40"/>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p:cNvGrpSpPr/>
            <p:nvPr/>
          </p:nvGrpSpPr>
          <p:grpSpPr>
            <a:xfrm>
              <a:off x="9622833" y="2142553"/>
              <a:ext cx="318232" cy="696493"/>
              <a:chOff x="9458597" y="2993206"/>
              <a:chExt cx="291678" cy="638376"/>
            </a:xfrm>
          </p:grpSpPr>
          <p:sp>
            <p:nvSpPr>
              <p:cNvPr id="36" name="Oval 3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Freeform 3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 name="Picture 3"/>
          <p:cNvPicPr>
            <a:picLocks noChangeAspect="1"/>
          </p:cNvPicPr>
          <p:nvPr/>
        </p:nvPicPr>
        <p:blipFill rotWithShape="1">
          <a:blip r:embed="rId3"/>
          <a:srcRect r="31790"/>
          <a:stretch/>
        </p:blipFill>
        <p:spPr>
          <a:xfrm>
            <a:off x="2888811" y="4815840"/>
            <a:ext cx="606773" cy="1754296"/>
          </a:xfrm>
          <a:prstGeom prst="rect">
            <a:avLst/>
          </a:prstGeom>
        </p:spPr>
      </p:pic>
      <p:pic>
        <p:nvPicPr>
          <p:cNvPr id="5" name="Picture 4"/>
          <p:cNvPicPr>
            <a:picLocks noChangeAspect="1"/>
          </p:cNvPicPr>
          <p:nvPr/>
        </p:nvPicPr>
        <p:blipFill rotWithShape="1">
          <a:blip r:embed="rId4"/>
          <a:srcRect l="40545"/>
          <a:stretch/>
        </p:blipFill>
        <p:spPr>
          <a:xfrm>
            <a:off x="291680" y="4562856"/>
            <a:ext cx="692978" cy="2090768"/>
          </a:xfrm>
          <a:prstGeom prst="rect">
            <a:avLst/>
          </a:prstGeom>
        </p:spPr>
      </p:pic>
    </p:spTree>
    <p:extLst>
      <p:ext uri="{BB962C8B-B14F-4D97-AF65-F5344CB8AC3E}">
        <p14:creationId xmlns:p14="http://schemas.microsoft.com/office/powerpoint/2010/main" val="2506654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200"/>
                            </p:stCondLst>
                            <p:childTnLst>
                              <p:par>
                                <p:cTn id="13" presetID="1"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2.35129E-6 4.27599E-6 L -8.57875E-17 -0.3257 " pathEditMode="relative" rAng="0" ptsTypes="AA">
                                      <p:cBhvr>
                                        <p:cTn id="18" dur="2000" spd="-100000" fill="hold"/>
                                        <p:tgtEl>
                                          <p:spTgt spid="124"/>
                                        </p:tgtEl>
                                        <p:attrNameLst>
                                          <p:attrName>ppt_x</p:attrName>
                                          <p:attrName>ppt_y</p:attrName>
                                        </p:attrNameLst>
                                      </p:cBhvr>
                                      <p:rCtr x="-13" y="-16636"/>
                                    </p:animMotion>
                                  </p:childTnLst>
                                </p:cTn>
                              </p:par>
                              <p:par>
                                <p:cTn id="19" presetID="42" presetClass="path" presetSubtype="0" accel="50000" decel="50000" fill="hold" grpId="1" nodeType="withEffect">
                                  <p:stCondLst>
                                    <p:cond delay="0"/>
                                  </p:stCondLst>
                                  <p:childTnLst>
                                    <p:animMotion origin="layout" path="M -5.94843E-7 -1.91557E-6 L -5.94843E-7 -0.32592 " pathEditMode="relative" rAng="0" ptsTypes="AA">
                                      <p:cBhvr>
                                        <p:cTn id="20" dur="2000" spd="-100000" fill="hold"/>
                                        <p:tgtEl>
                                          <p:spTgt spid="80"/>
                                        </p:tgtEl>
                                        <p:attrNameLst>
                                          <p:attrName>ppt_x</p:attrName>
                                          <p:attrName>ppt_y</p:attrName>
                                        </p:attrNameLst>
                                      </p:cBhvr>
                                      <p:rCtr x="0" y="-16296"/>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grpId="0" nodeType="clickEffect">
                                  <p:stCondLst>
                                    <p:cond delay="0"/>
                                  </p:stCondLst>
                                  <p:childTnLst>
                                    <p:animMotion origin="layout" path="M 2.35129E-6 -3.48616E-6 L 0.0494 -3.48616E-6 " pathEditMode="relative" rAng="0" ptsTypes="AA">
                                      <p:cBhvr>
                                        <p:cTn id="24" dur="650" fill="hold"/>
                                        <p:tgtEl>
                                          <p:spTgt spid="122"/>
                                        </p:tgtEl>
                                        <p:attrNameLst>
                                          <p:attrName>ppt_x</p:attrName>
                                          <p:attrName>ppt_y</p:attrName>
                                        </p:attrNameLst>
                                      </p:cBhvr>
                                      <p:rCtr x="2464" y="0"/>
                                    </p:animMotion>
                                  </p:childTnLst>
                                </p:cTn>
                              </p:par>
                              <p:par>
                                <p:cTn id="25" presetID="63" presetClass="path" presetSubtype="0" decel="100000" fill="hold" grpId="2" nodeType="withEffect">
                                  <p:stCondLst>
                                    <p:cond delay="0"/>
                                  </p:stCondLst>
                                  <p:childTnLst>
                                    <p:animMotion origin="layout" path="M 2.35129E-6 4.27599E-6 L 0.05093 4.27599E-6 " pathEditMode="relative" rAng="0" ptsTypes="AA">
                                      <p:cBhvr>
                                        <p:cTn id="26" dur="650" fill="hold"/>
                                        <p:tgtEl>
                                          <p:spTgt spid="124"/>
                                        </p:tgtEl>
                                        <p:attrNameLst>
                                          <p:attrName>ppt_x</p:attrName>
                                          <p:attrName>ppt_y</p:attrName>
                                        </p:attrNameLst>
                                      </p:cBhvr>
                                      <p:rCtr x="2540" y="0"/>
                                    </p:animMotion>
                                  </p:childTnLst>
                                </p:cTn>
                              </p:par>
                              <p:par>
                                <p:cTn id="27" presetID="10" presetClass="entr" presetSubtype="0" fill="hold" grpId="0" nodeType="withEffect">
                                  <p:stCondLst>
                                    <p:cond delay="2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650"/>
                                        <p:tgtEl>
                                          <p:spTgt spid="51"/>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50"/>
                                        <p:tgtEl>
                                          <p:spTgt spid="8"/>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650"/>
                                        <p:tgtEl>
                                          <p:spTgt spid="31"/>
                                        </p:tgtEl>
                                      </p:cBhvr>
                                    </p:animEffect>
                                  </p:childTnLst>
                                </p:cTn>
                              </p:par>
                              <p:par>
                                <p:cTn id="36" presetID="10" presetClass="entr" presetSubtype="0" fill="hold" nodeType="withEffect">
                                  <p:stCondLst>
                                    <p:cond delay="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650"/>
                                        <p:tgtEl>
                                          <p:spTgt spid="22"/>
                                        </p:tgtEl>
                                      </p:cBhvr>
                                    </p:animEffect>
                                  </p:childTnLst>
                                </p:cTn>
                              </p:par>
                            </p:childTnLst>
                          </p:cTn>
                        </p:par>
                        <p:par>
                          <p:cTn id="39" fill="hold">
                            <p:stCondLst>
                              <p:cond delay="850"/>
                            </p:stCondLst>
                            <p:childTnLst>
                              <p:par>
                                <p:cTn id="40" presetID="10" presetClass="entr" presetSubtype="0" fill="hold" grpId="0" nodeType="after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0" grpId="0" animBg="1"/>
      <p:bldP spid="80" grpId="1" animBg="1"/>
      <p:bldP spid="124" grpId="0" animBg="1"/>
      <p:bldP spid="124" grpId="1" animBg="1"/>
      <p:bldP spid="124" grpId="2" animBg="1"/>
      <p:bldP spid="122" grpId="0" animBg="1"/>
      <p:bldP spid="8" grpId="0"/>
      <p:bldP spid="5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940868" y="5293709"/>
            <a:ext cx="1939818" cy="1118892"/>
            <a:chOff x="940119" y="5293964"/>
            <a:chExt cx="1940093" cy="1119051"/>
          </a:xfrm>
        </p:grpSpPr>
        <p:sp>
          <p:nvSpPr>
            <p:cNvPr id="54"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5"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6"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57" name="Picture 56"/>
          <p:cNvPicPr>
            <a:picLocks noChangeAspect="1"/>
          </p:cNvPicPr>
          <p:nvPr/>
        </p:nvPicPr>
        <p:blipFill rotWithShape="1">
          <a:blip r:embed="rId3"/>
          <a:srcRect r="31790"/>
          <a:stretch/>
        </p:blipFill>
        <p:spPr>
          <a:xfrm>
            <a:off x="2888811" y="4815840"/>
            <a:ext cx="606773" cy="1754296"/>
          </a:xfrm>
          <a:prstGeom prst="rect">
            <a:avLst/>
          </a:prstGeom>
        </p:spPr>
      </p:pic>
      <p:pic>
        <p:nvPicPr>
          <p:cNvPr id="58" name="Picture 57"/>
          <p:cNvPicPr>
            <a:picLocks noChangeAspect="1"/>
          </p:cNvPicPr>
          <p:nvPr/>
        </p:nvPicPr>
        <p:blipFill rotWithShape="1">
          <a:blip r:embed="rId4"/>
          <a:srcRect l="40545"/>
          <a:stretch/>
        </p:blipFill>
        <p:spPr>
          <a:xfrm>
            <a:off x="291680" y="4562856"/>
            <a:ext cx="692978" cy="2090768"/>
          </a:xfrm>
          <a:prstGeom prst="rect">
            <a:avLst/>
          </a:prstGeom>
        </p:spPr>
      </p:pic>
      <p:sp>
        <p:nvSpPr>
          <p:cNvPr id="46" name="Production"/>
          <p:cNvSpPr/>
          <p:nvPr/>
        </p:nvSpPr>
        <p:spPr bwMode="auto">
          <a:xfrm>
            <a:off x="3504923" y="1858490"/>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TELEMETRY SERVICE</a:t>
            </a:r>
          </a:p>
        </p:txBody>
      </p:sp>
      <p:sp>
        <p:nvSpPr>
          <p:cNvPr id="72" name="Production"/>
          <p:cNvSpPr/>
          <p:nvPr/>
        </p:nvSpPr>
        <p:spPr bwMode="auto">
          <a:xfrm>
            <a:off x="746406" y="1832106"/>
            <a:ext cx="2375927"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User Telemetry</a:t>
            </a:r>
            <a:endParaRPr lang="en-US" dirty="0">
              <a:gradFill>
                <a:gsLst>
                  <a:gs pos="0">
                    <a:schemeClr val="tx2"/>
                  </a:gs>
                  <a:gs pos="100000">
                    <a:schemeClr val="tx2"/>
                  </a:gs>
                </a:gsLst>
                <a:lin ang="5400000" scaled="0"/>
              </a:gradFill>
            </a:endParaRPr>
          </a:p>
        </p:txBody>
      </p:sp>
      <p:sp>
        <p:nvSpPr>
          <p:cNvPr id="37" name="Text Value"/>
          <p:cNvSpPr txBox="1"/>
          <p:nvPr/>
        </p:nvSpPr>
        <p:spPr>
          <a:xfrm>
            <a:off x="7898188" y="1877740"/>
            <a:ext cx="4387781" cy="179557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User engagement</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Focus future app investment</a:t>
            </a:r>
          </a:p>
        </p:txBody>
      </p:sp>
      <p:sp>
        <p:nvSpPr>
          <p:cNvPr id="38" name="Text Measure"/>
          <p:cNvSpPr txBox="1"/>
          <p:nvPr/>
        </p:nvSpPr>
        <p:spPr>
          <a:xfrm>
            <a:off x="7898187" y="4196738"/>
            <a:ext cx="3503891" cy="1766296"/>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User activity</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a:t>
            </a:r>
            <a:endParaRPr lang="en-US" sz="2400" dirty="0">
              <a:gradFill>
                <a:gsLst>
                  <a:gs pos="0">
                    <a:schemeClr val="tx1"/>
                  </a:gs>
                  <a:gs pos="100000">
                    <a:schemeClr val="tx1"/>
                  </a:gs>
                </a:gsLst>
                <a:lin ang="5400000" scaled="0"/>
              </a:gradFill>
              <a:latin typeface="Segoe UI Light"/>
            </a:endParaRPr>
          </a:p>
        </p:txBody>
      </p:sp>
      <p:sp>
        <p:nvSpPr>
          <p:cNvPr id="77" name="Production"/>
          <p:cNvSpPr/>
          <p:nvPr/>
        </p:nvSpPr>
        <p:spPr bwMode="auto">
          <a:xfrm>
            <a:off x="4556743" y="4449007"/>
            <a:ext cx="2453789"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82" name="Straight Connector"/>
          <p:cNvCxnSpPr/>
          <p:nvPr/>
        </p:nvCxnSpPr>
        <p:spPr>
          <a:xfrm>
            <a:off x="1886451" y="3353267"/>
            <a:ext cx="0" cy="189195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4" name="Gear 1"/>
          <p:cNvGrpSpPr/>
          <p:nvPr/>
        </p:nvGrpSpPr>
        <p:grpSpPr>
          <a:xfrm>
            <a:off x="1178961" y="2471599"/>
            <a:ext cx="575991" cy="579178"/>
            <a:chOff x="642225" y="708036"/>
            <a:chExt cx="576154" cy="579343"/>
          </a:xfrm>
          <a:solidFill>
            <a:schemeClr val="bg1"/>
          </a:solidFill>
        </p:grpSpPr>
        <p:sp>
          <p:nvSpPr>
            <p:cNvPr id="185"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186"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sp>
        <p:nvSpPr>
          <p:cNvPr id="187" name="Gear 2"/>
          <p:cNvSpPr>
            <a:spLocks noEditPoints="1"/>
          </p:cNvSpPr>
          <p:nvPr/>
        </p:nvSpPr>
        <p:spPr bwMode="black">
          <a:xfrm>
            <a:off x="1750143" y="2358992"/>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73" name="APP 2"/>
          <p:cNvSpPr>
            <a:spLocks noEditPoints="1"/>
          </p:cNvSpPr>
          <p:nvPr/>
        </p:nvSpPr>
        <p:spPr bwMode="auto">
          <a:xfrm>
            <a:off x="5394386" y="4981650"/>
            <a:ext cx="889991" cy="91840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grpSp>
        <p:nvGrpSpPr>
          <p:cNvPr id="69" name="Group 68"/>
          <p:cNvGrpSpPr/>
          <p:nvPr/>
        </p:nvGrpSpPr>
        <p:grpSpPr>
          <a:xfrm>
            <a:off x="6527085" y="5342117"/>
            <a:ext cx="883176" cy="933819"/>
            <a:chOff x="8968422" y="1945240"/>
            <a:chExt cx="972643" cy="1028418"/>
          </a:xfrm>
        </p:grpSpPr>
        <p:grpSp>
          <p:nvGrpSpPr>
            <p:cNvPr id="70" name="Group 69"/>
            <p:cNvGrpSpPr/>
            <p:nvPr/>
          </p:nvGrpSpPr>
          <p:grpSpPr>
            <a:xfrm>
              <a:off x="8968422" y="2142553"/>
              <a:ext cx="318232" cy="696493"/>
              <a:chOff x="9458597" y="2993206"/>
              <a:chExt cx="291678" cy="638376"/>
            </a:xfrm>
          </p:grpSpPr>
          <p:sp>
            <p:nvSpPr>
              <p:cNvPr id="79" name="Oval 78"/>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7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7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Freeform 46"/>
          <p:cNvSpPr/>
          <p:nvPr/>
        </p:nvSpPr>
        <p:spPr bwMode="auto">
          <a:xfrm>
            <a:off x="5461387" y="5051103"/>
            <a:ext cx="729942" cy="778016"/>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p:cNvGrpSpPr/>
          <p:nvPr/>
        </p:nvGrpSpPr>
        <p:grpSpPr>
          <a:xfrm>
            <a:off x="1630365" y="5521280"/>
            <a:ext cx="572805" cy="597029"/>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5" name="Group 4"/>
          <p:cNvGrpSpPr/>
          <p:nvPr/>
        </p:nvGrpSpPr>
        <p:grpSpPr>
          <a:xfrm>
            <a:off x="5461386" y="2574157"/>
            <a:ext cx="478746" cy="1874849"/>
            <a:chOff x="5461279" y="2574026"/>
            <a:chExt cx="478813" cy="1875115"/>
          </a:xfrm>
        </p:grpSpPr>
        <p:cxnSp>
          <p:nvCxnSpPr>
            <p:cNvPr id="48" name="Straight Connector 47"/>
            <p:cNvCxnSpPr/>
            <p:nvPr/>
          </p:nvCxnSpPr>
          <p:spPr>
            <a:xfrm flipH="1" flipV="1">
              <a:off x="5930205" y="2574026"/>
              <a:ext cx="9887" cy="187511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461279" y="2574026"/>
              <a:ext cx="468926"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AutoShape 3"/>
          <p:cNvSpPr>
            <a:spLocks noChangeAspect="1" noChangeArrowheads="1" noTextEdit="1"/>
          </p:cNvSpPr>
          <p:nvPr/>
        </p:nvSpPr>
        <p:spPr bwMode="auto">
          <a:xfrm>
            <a:off x="845448" y="6387937"/>
            <a:ext cx="437915" cy="44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Tree>
    <p:extLst>
      <p:ext uri="{BB962C8B-B14F-4D97-AF65-F5344CB8AC3E}">
        <p14:creationId xmlns:p14="http://schemas.microsoft.com/office/powerpoint/2010/main" val="141445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1000"/>
                                        <p:tgtEl>
                                          <p:spTgt spid="82"/>
                                        </p:tgtEl>
                                      </p:cBhvr>
                                    </p:animEffect>
                                  </p:childTnLst>
                                </p:cTn>
                              </p:par>
                            </p:childTnLst>
                          </p:cTn>
                        </p:par>
                        <p:par>
                          <p:cTn id="12" fill="hold">
                            <p:stCondLst>
                              <p:cond delay="1500"/>
                            </p:stCondLst>
                            <p:childTnLst>
                              <p:par>
                                <p:cTn id="13" presetID="42" presetClass="path" presetSubtype="0" accel="50000" decel="50000" fill="hold" nodeType="afterEffect">
                                  <p:stCondLst>
                                    <p:cond delay="0"/>
                                  </p:stCondLst>
                                  <p:childTnLst>
                                    <p:animMotion origin="layout" path="M -1.99387E-6 2.79165E-6 L 0.05208 -0.38788 " pathEditMode="relative" rAng="0" ptsTypes="AA">
                                      <p:cBhvr>
                                        <p:cTn id="14" dur="1000" fill="hold"/>
                                        <p:tgtEl>
                                          <p:spTgt spid="92"/>
                                        </p:tgtEl>
                                        <p:attrNameLst>
                                          <p:attrName>ppt_x</p:attrName>
                                          <p:attrName>ppt_y</p:attrName>
                                        </p:attrNameLst>
                                      </p:cBhvr>
                                      <p:rCtr x="2604" y="-19405"/>
                                    </p:animMotion>
                                  </p:childTnLst>
                                </p:cTn>
                              </p:par>
                            </p:childTnLst>
                          </p:cTn>
                        </p:par>
                        <p:par>
                          <p:cTn id="15" fill="hold">
                            <p:stCondLst>
                              <p:cond delay="2500"/>
                            </p:stCondLst>
                            <p:childTnLst>
                              <p:par>
                                <p:cTn id="16" presetID="8" presetClass="emph" presetSubtype="0" fill="hold" nodeType="afterEffect">
                                  <p:stCondLst>
                                    <p:cond delay="0"/>
                                  </p:stCondLst>
                                  <p:childTnLst>
                                    <p:animRot by="21600000">
                                      <p:cBhvr>
                                        <p:cTn id="17" dur="3500" fill="hold"/>
                                        <p:tgtEl>
                                          <p:spTgt spid="184"/>
                                        </p:tgtEl>
                                        <p:attrNameLst>
                                          <p:attrName>r</p:attrName>
                                        </p:attrNameLst>
                                      </p:cBhvr>
                                    </p:animRot>
                                  </p:childTnLst>
                                </p:cTn>
                              </p:par>
                              <p:par>
                                <p:cTn id="18" presetID="8" presetClass="emph" presetSubtype="0" fill="hold" grpId="0" nodeType="withEffect">
                                  <p:stCondLst>
                                    <p:cond delay="0"/>
                                  </p:stCondLst>
                                  <p:childTnLst>
                                    <p:animRot by="-21600000">
                                      <p:cBhvr>
                                        <p:cTn id="19" dur="3500" fill="hold"/>
                                        <p:tgtEl>
                                          <p:spTgt spid="187"/>
                                        </p:tgtEl>
                                        <p:attrNameLst>
                                          <p:attrName>r</p:attrName>
                                        </p:attrNameLst>
                                      </p:cBhvr>
                                    </p:animRot>
                                  </p:childTnLst>
                                </p:cTn>
                              </p:par>
                            </p:childTnLst>
                          </p:cTn>
                        </p:par>
                        <p:par>
                          <p:cTn id="20" fill="hold">
                            <p:stCondLst>
                              <p:cond delay="6000"/>
                            </p:stCondLst>
                            <p:childTnLst>
                              <p:par>
                                <p:cTn id="21" presetID="42" presetClass="path" presetSubtype="0" accel="50000" decel="50000" fill="hold" nodeType="afterEffect">
                                  <p:stCondLst>
                                    <p:cond delay="0"/>
                                  </p:stCondLst>
                                  <p:childTnLst>
                                    <p:animMotion origin="layout" path="M 0.05208 -0.38788 L 0.3144 0.00771 " pathEditMode="relative" rAng="0" ptsTypes="AA">
                                      <p:cBhvr>
                                        <p:cTn id="22" dur="1000" fill="hold"/>
                                        <p:tgtEl>
                                          <p:spTgt spid="92"/>
                                        </p:tgtEl>
                                        <p:attrNameLst>
                                          <p:attrName>ppt_x</p:attrName>
                                          <p:attrName>ppt_y</p:attrName>
                                        </p:attrNameLst>
                                      </p:cBhvr>
                                      <p:rCtr x="13110" y="19768"/>
                                    </p:animMotion>
                                  </p:childTnLst>
                                </p:cTn>
                              </p:par>
                              <p:par>
                                <p:cTn id="23" presetID="6" presetClass="emph" presetSubtype="0" fill="hold" nodeType="withEffect">
                                  <p:stCondLst>
                                    <p:cond delay="0"/>
                                  </p:stCondLst>
                                  <p:childTnLst>
                                    <p:animScale>
                                      <p:cBhvr>
                                        <p:cTn id="24" dur="1000" fill="hold"/>
                                        <p:tgtEl>
                                          <p:spTgt spid="92"/>
                                        </p:tgtEl>
                                      </p:cBhvr>
                                      <p:by x="90000" y="90000"/>
                                    </p:animScale>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p:stCondLst>
                              <p:cond delay="500"/>
                            </p:stCondLst>
                            <p:childTnLst>
                              <p:par>
                                <p:cTn id="34" presetID="22" presetClass="exit" presetSubtype="4" fill="hold" nodeType="afterEffect">
                                  <p:stCondLst>
                                    <p:cond delay="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xit" presetSubtype="1" fill="hold" nodeType="after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par>
                          <p:cTn id="49" fill="hold">
                            <p:stCondLst>
                              <p:cond delay="2500"/>
                            </p:stCondLst>
                            <p:childTnLst>
                              <p:par>
                                <p:cTn id="50" presetID="22" presetClass="exit" presetSubtype="4" fill="hold" nodeType="afterEffect">
                                  <p:stCondLst>
                                    <p:cond delay="0"/>
                                  </p:stCondLst>
                                  <p:childTnLst>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par>
                          <p:cTn id="53" fill="hold">
                            <p:stCondLst>
                              <p:cond delay="3000"/>
                            </p:stCondLst>
                            <p:childTnLst>
                              <p:par>
                                <p:cTn id="54" presetID="22"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up)">
                                      <p:cBhvr>
                                        <p:cTn id="56" dur="500"/>
                                        <p:tgtEl>
                                          <p:spTgt spid="5"/>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87" grpId="0" animBg="1"/>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tage"/>
          <p:cNvSpPr/>
          <p:nvPr/>
        </p:nvSpPr>
        <p:spPr bwMode="auto">
          <a:xfrm>
            <a:off x="7356332" y="2706568"/>
            <a:ext cx="1043891" cy="190141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Production"/>
          <p:cNvSpPr/>
          <p:nvPr/>
        </p:nvSpPr>
        <p:spPr bwMode="auto">
          <a:xfrm>
            <a:off x="958185" y="2706568"/>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INFO</a:t>
            </a:r>
          </a:p>
        </p:txBody>
      </p:sp>
      <p:sp>
        <p:nvSpPr>
          <p:cNvPr id="6" name="Stage"/>
          <p:cNvSpPr/>
          <p:nvPr/>
        </p:nvSpPr>
        <p:spPr bwMode="auto">
          <a:xfrm>
            <a:off x="5049307" y="2706568"/>
            <a:ext cx="2497497" cy="190141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8" name="Straight Connector"/>
          <p:cNvCxnSpPr>
            <a:endCxn id="64" idx="3"/>
          </p:cNvCxnSpPr>
          <p:nvPr/>
        </p:nvCxnSpPr>
        <p:spPr>
          <a:xfrm flipH="1">
            <a:off x="3478716" y="3433570"/>
            <a:ext cx="1791256" cy="193483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ear 1"/>
          <p:cNvGrpSpPr/>
          <p:nvPr/>
        </p:nvGrpSpPr>
        <p:grpSpPr>
          <a:xfrm>
            <a:off x="1720362" y="3382157"/>
            <a:ext cx="575991" cy="579178"/>
            <a:chOff x="642225" y="708036"/>
            <a:chExt cx="576154" cy="579343"/>
          </a:xfrm>
          <a:solidFill>
            <a:schemeClr val="bg1"/>
          </a:solidFill>
        </p:grpSpPr>
        <p:sp>
          <p:nvSpPr>
            <p:cNvPr id="60"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61"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sp>
        <p:nvSpPr>
          <p:cNvPr id="62" name="Gear 2"/>
          <p:cNvSpPr>
            <a:spLocks noEditPoints="1"/>
          </p:cNvSpPr>
          <p:nvPr/>
        </p:nvSpPr>
        <p:spPr bwMode="black">
          <a:xfrm>
            <a:off x="2291544" y="326955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nvGrpSpPr>
          <p:cNvPr id="72" name="CODE 3"/>
          <p:cNvGrpSpPr/>
          <p:nvPr/>
        </p:nvGrpSpPr>
        <p:grpSpPr>
          <a:xfrm>
            <a:off x="2903513" y="3131104"/>
            <a:ext cx="594677" cy="619827"/>
            <a:chOff x="2328300" y="3506767"/>
            <a:chExt cx="551703" cy="575034"/>
          </a:xfrm>
        </p:grpSpPr>
        <p:sp>
          <p:nvSpPr>
            <p:cNvPr id="7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74" name="Group 73"/>
            <p:cNvGrpSpPr/>
            <p:nvPr/>
          </p:nvGrpSpPr>
          <p:grpSpPr>
            <a:xfrm>
              <a:off x="2328300" y="3506767"/>
              <a:ext cx="551703" cy="575034"/>
              <a:chOff x="3937001" y="4448175"/>
              <a:chExt cx="638175" cy="665163"/>
            </a:xfrm>
          </p:grpSpPr>
          <p:grpSp>
            <p:nvGrpSpPr>
              <p:cNvPr id="75" name="Group 10"/>
              <p:cNvGrpSpPr>
                <a:grpSpLocks noChangeAspect="1"/>
              </p:cNvGrpSpPr>
              <p:nvPr/>
            </p:nvGrpSpPr>
            <p:grpSpPr bwMode="auto">
              <a:xfrm>
                <a:off x="3937001" y="4448175"/>
                <a:ext cx="638175" cy="665163"/>
                <a:chOff x="2480" y="2802"/>
                <a:chExt cx="402" cy="419"/>
              </a:xfrm>
            </p:grpSpPr>
            <p:sp>
              <p:nvSpPr>
                <p:cNvPr id="7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8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8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76" name="Group 75"/>
              <p:cNvGrpSpPr/>
              <p:nvPr/>
            </p:nvGrpSpPr>
            <p:grpSpPr>
              <a:xfrm>
                <a:off x="4120302" y="4618868"/>
                <a:ext cx="293550" cy="349134"/>
                <a:chOff x="4662074" y="4335997"/>
                <a:chExt cx="234105" cy="278433"/>
              </a:xfrm>
            </p:grpSpPr>
            <p:sp>
              <p:nvSpPr>
                <p:cNvPr id="7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90" name="Lightning Bolt 89"/>
          <p:cNvSpPr/>
          <p:nvPr/>
        </p:nvSpPr>
        <p:spPr bwMode="auto">
          <a:xfrm>
            <a:off x="5269971" y="3164038"/>
            <a:ext cx="379523" cy="539064"/>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Arrow Connector 91"/>
          <p:cNvCxnSpPr/>
          <p:nvPr/>
        </p:nvCxnSpPr>
        <p:spPr>
          <a:xfrm flipH="1" flipV="1">
            <a:off x="4846833" y="2118727"/>
            <a:ext cx="1274609" cy="491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846833" y="4678973"/>
            <a:ext cx="1238279" cy="6801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1"/>
          </p:cNvCxnSpPr>
          <p:nvPr/>
        </p:nvCxnSpPr>
        <p:spPr>
          <a:xfrm flipH="1">
            <a:off x="2917742" y="2045408"/>
            <a:ext cx="1124619" cy="87525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2970878" y="3857152"/>
            <a:ext cx="1257217" cy="150192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6850816" y="3752568"/>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957149" y="3802945"/>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ightning Bolt 54"/>
          <p:cNvSpPr/>
          <p:nvPr/>
        </p:nvSpPr>
        <p:spPr bwMode="auto">
          <a:xfrm>
            <a:off x="6812801" y="3164038"/>
            <a:ext cx="379523" cy="539064"/>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4267691" y="5359077"/>
            <a:ext cx="512676" cy="831863"/>
            <a:chOff x="4801695" y="5676463"/>
            <a:chExt cx="512749" cy="831981"/>
          </a:xfrm>
        </p:grpSpPr>
        <p:sp>
          <p:nvSpPr>
            <p:cNvPr id="49" name="TextBox 48"/>
            <p:cNvSpPr txBox="1"/>
            <p:nvPr/>
          </p:nvSpPr>
          <p:spPr>
            <a:xfrm>
              <a:off x="4861794" y="6310788"/>
              <a:ext cx="379355" cy="197656"/>
            </a:xfrm>
            <a:prstGeom prst="rect">
              <a:avLst/>
            </a:prstGeom>
            <a:noFill/>
          </p:spPr>
          <p:txBody>
            <a:bodyPr wrap="none" lIns="0" tIns="0" rIns="0" bIns="0" rtlCol="0">
              <a:spAutoFit/>
            </a:bodyPr>
            <a:lstStyle/>
            <a:p>
              <a:pPr defTabSz="932597">
                <a:lnSpc>
                  <a:spcPct val="90000"/>
                </a:lnSpc>
                <a:spcAft>
                  <a:spcPts val="600"/>
                </a:spcAft>
              </a:pPr>
              <a:r>
                <a:rPr lang="en-US" sz="1399" dirty="0">
                  <a:gradFill>
                    <a:gsLst>
                      <a:gs pos="2917">
                        <a:schemeClr val="tx1"/>
                      </a:gs>
                      <a:gs pos="30000">
                        <a:schemeClr val="tx1"/>
                      </a:gs>
                    </a:gsLst>
                    <a:lin ang="5400000" scaled="0"/>
                  </a:gradFill>
                  <a:latin typeface="Segoe UI"/>
                </a:rPr>
                <a:t>Logs</a:t>
              </a:r>
            </a:p>
          </p:txBody>
        </p:sp>
        <p:sp>
          <p:nvSpPr>
            <p:cNvPr id="82" name="Freeform 30"/>
            <p:cNvSpPr>
              <a:spLocks noEditPoints="1"/>
            </p:cNvSpPr>
            <p:nvPr/>
          </p:nvSpPr>
          <p:spPr bwMode="auto">
            <a:xfrm flipH="1">
              <a:off x="4801695" y="5676463"/>
              <a:ext cx="512749" cy="56143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1"/>
            </a:solidFill>
            <a:ln>
              <a:noFill/>
            </a:ln>
            <a:extLst/>
          </p:spPr>
          <p:txBody>
            <a:bodyPr vert="horz" wrap="square" lIns="87867" tIns="43934" rIns="87867" bIns="43934" numCol="1" anchor="t" anchorCtr="0" compatLnSpc="1">
              <a:prstTxWarp prst="textNoShape">
                <a:avLst/>
              </a:prstTxWarp>
            </a:bodyPr>
            <a:lstStyle/>
            <a:p>
              <a:pPr defTabSz="895279">
                <a:defRPr/>
              </a:pPr>
              <a:endParaRPr lang="en-US" sz="1667" kern="0">
                <a:solidFill>
                  <a:srgbClr val="505050"/>
                </a:solidFill>
                <a:latin typeface="Segoe UI"/>
              </a:endParaRPr>
            </a:p>
          </p:txBody>
        </p:sp>
      </p:grpSp>
      <p:grpSp>
        <p:nvGrpSpPr>
          <p:cNvPr id="13" name="Group 12"/>
          <p:cNvGrpSpPr/>
          <p:nvPr/>
        </p:nvGrpSpPr>
        <p:grpSpPr>
          <a:xfrm>
            <a:off x="4042362" y="1395039"/>
            <a:ext cx="963334" cy="1087501"/>
            <a:chOff x="4523788" y="910059"/>
            <a:chExt cx="963471" cy="1087655"/>
          </a:xfrm>
        </p:grpSpPr>
        <p:pic>
          <p:nvPicPr>
            <p:cNvPr id="56" name="Alert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3788" y="1123329"/>
              <a:ext cx="963471" cy="874385"/>
            </a:xfrm>
            <a:prstGeom prst="rect">
              <a:avLst/>
            </a:prstGeom>
          </p:spPr>
        </p:pic>
        <p:sp>
          <p:nvSpPr>
            <p:cNvPr id="83" name="TextBox 82"/>
            <p:cNvSpPr txBox="1"/>
            <p:nvPr/>
          </p:nvSpPr>
          <p:spPr>
            <a:xfrm>
              <a:off x="4801695" y="910059"/>
              <a:ext cx="389557" cy="197657"/>
            </a:xfrm>
            <a:prstGeom prst="rect">
              <a:avLst/>
            </a:prstGeom>
            <a:noFill/>
          </p:spPr>
          <p:txBody>
            <a:bodyPr wrap="none" lIns="0" tIns="0" rIns="0" bIns="0" rtlCol="0">
              <a:spAutoFit/>
            </a:bodyPr>
            <a:lstStyle/>
            <a:p>
              <a:pPr defTabSz="932597">
                <a:lnSpc>
                  <a:spcPct val="90000"/>
                </a:lnSpc>
                <a:spcAft>
                  <a:spcPts val="600"/>
                </a:spcAft>
              </a:pPr>
              <a:r>
                <a:rPr lang="en-US" sz="1399" dirty="0">
                  <a:gradFill>
                    <a:gsLst>
                      <a:gs pos="2917">
                        <a:srgbClr val="FFFFFF"/>
                      </a:gs>
                      <a:gs pos="30000">
                        <a:srgbClr val="FFFFFF"/>
                      </a:gs>
                    </a:gsLst>
                    <a:lin ang="5400000" scaled="0"/>
                  </a:gradFill>
                  <a:latin typeface="Segoe UI"/>
                </a:rPr>
                <a:t>Alert</a:t>
              </a:r>
            </a:p>
          </p:txBody>
        </p:sp>
      </p:grpSp>
      <p:grpSp>
        <p:nvGrpSpPr>
          <p:cNvPr id="84" name="CODE 3"/>
          <p:cNvGrpSpPr/>
          <p:nvPr/>
        </p:nvGrpSpPr>
        <p:grpSpPr>
          <a:xfrm>
            <a:off x="2903513" y="3131104"/>
            <a:ext cx="594677" cy="619827"/>
            <a:chOff x="2328300" y="3506767"/>
            <a:chExt cx="551703" cy="575034"/>
          </a:xfrm>
        </p:grpSpPr>
        <p:sp>
          <p:nvSpPr>
            <p:cNvPr id="8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88" name="Group 87"/>
            <p:cNvGrpSpPr/>
            <p:nvPr/>
          </p:nvGrpSpPr>
          <p:grpSpPr>
            <a:xfrm>
              <a:off x="2328300" y="3506767"/>
              <a:ext cx="551703" cy="575034"/>
              <a:chOff x="3937001" y="4448175"/>
              <a:chExt cx="638175" cy="665163"/>
            </a:xfrm>
          </p:grpSpPr>
          <p:grpSp>
            <p:nvGrpSpPr>
              <p:cNvPr id="91"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93" name="Group 92"/>
              <p:cNvGrpSpPr/>
              <p:nvPr/>
            </p:nvGrpSpPr>
            <p:grpSpPr>
              <a:xfrm>
                <a:off x="4120302" y="4618868"/>
                <a:ext cx="293550" cy="349134"/>
                <a:chOff x="4662074" y="4335997"/>
                <a:chExt cx="234105" cy="278433"/>
              </a:xfrm>
            </p:grpSpPr>
            <p:sp>
              <p:nvSpPr>
                <p:cNvPr id="9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97"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pic>
        <p:nvPicPr>
          <p:cNvPr id="104" name="Picture 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7589644" y="3004920"/>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46"/>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7525855" y="3802944"/>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 Value"/>
          <p:cNvSpPr txBox="1"/>
          <p:nvPr/>
        </p:nvSpPr>
        <p:spPr>
          <a:xfrm>
            <a:off x="8503914" y="1877740"/>
            <a:ext cx="4124652" cy="2630562"/>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App </a:t>
            </a:r>
            <a:r>
              <a:rPr lang="en-US" sz="2400" dirty="0" err="1">
                <a:gradFill>
                  <a:gsLst>
                    <a:gs pos="0">
                      <a:schemeClr val="tx1"/>
                    </a:gs>
                    <a:gs pos="100000">
                      <a:schemeClr val="tx1"/>
                    </a:gs>
                  </a:gsLst>
                </a:gradFill>
                <a:latin typeface="Segoe UI Light"/>
              </a:rPr>
              <a:t>Resiliance</a:t>
            </a:r>
            <a:endParaRPr lang="en-US" sz="2400" dirty="0">
              <a:gradFill>
                <a:gsLst>
                  <a:gs pos="0">
                    <a:schemeClr val="tx1"/>
                  </a:gs>
                  <a:gs pos="100000">
                    <a:schemeClr val="tx1"/>
                  </a:gs>
                </a:gsLst>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Faster Detection </a:t>
            </a:r>
            <a:r>
              <a:rPr lang="en-US" sz="2400" dirty="0" smtClean="0">
                <a:gradFill>
                  <a:gsLst>
                    <a:gs pos="0">
                      <a:schemeClr val="tx1"/>
                    </a:gs>
                    <a:gs pos="100000">
                      <a:schemeClr val="tx1"/>
                    </a:gs>
                  </a:gsLst>
                </a:gradFill>
                <a:latin typeface="Segoe UI Light"/>
              </a:rPr>
              <a:t/>
            </a:r>
            <a:br>
              <a:rPr lang="en-US" sz="2400" dirty="0" smtClean="0">
                <a:gradFill>
                  <a:gsLst>
                    <a:gs pos="0">
                      <a:schemeClr val="tx1"/>
                    </a:gs>
                    <a:gs pos="100000">
                      <a:schemeClr val="tx1"/>
                    </a:gs>
                  </a:gsLst>
                </a:gradFill>
                <a:latin typeface="Segoe UI Light"/>
              </a:rPr>
            </a:br>
            <a:r>
              <a:rPr lang="en-US" sz="2400" dirty="0" smtClean="0">
                <a:gradFill>
                  <a:gsLst>
                    <a:gs pos="0">
                      <a:schemeClr val="tx1"/>
                    </a:gs>
                    <a:gs pos="100000">
                      <a:schemeClr val="tx1"/>
                    </a:gs>
                  </a:gsLst>
                </a:gradFill>
                <a:latin typeface="Segoe UI Light"/>
              </a:rPr>
              <a:t>&amp; </a:t>
            </a:r>
            <a:r>
              <a:rPr lang="en-US" sz="2400" dirty="0">
                <a:gradFill>
                  <a:gsLst>
                    <a:gs pos="0">
                      <a:schemeClr val="tx1"/>
                    </a:gs>
                    <a:gs pos="100000">
                      <a:schemeClr val="tx1"/>
                    </a:gs>
                  </a:gsLst>
                </a:gradFill>
                <a:latin typeface="Segoe UI Light"/>
              </a:rPr>
              <a:t>Remediation</a:t>
            </a:r>
          </a:p>
          <a:p>
            <a:pPr defTabSz="932384">
              <a:lnSpc>
                <a:spcPct val="90000"/>
              </a:lnSpc>
              <a:spcAft>
                <a:spcPts val="1198"/>
              </a:spcAft>
              <a:buSzPct val="90000"/>
            </a:pPr>
            <a:endParaRPr lang="en-US" sz="2400" dirty="0">
              <a:gradFill>
                <a:gsLst>
                  <a:gs pos="2917">
                    <a:srgbClr val="FFFFFF"/>
                  </a:gs>
                  <a:gs pos="30000">
                    <a:srgbClr val="FFFFFF"/>
                  </a:gs>
                </a:gsLst>
                <a:lin ang="5400000" scaled="0"/>
              </a:gradFill>
              <a:latin typeface="Segoe UI Light"/>
            </a:endParaRPr>
          </a:p>
        </p:txBody>
      </p:sp>
      <p:sp>
        <p:nvSpPr>
          <p:cNvPr id="111" name="Text Measure"/>
          <p:cNvSpPr txBox="1"/>
          <p:nvPr/>
        </p:nvSpPr>
        <p:spPr>
          <a:xfrm>
            <a:off x="8503914" y="4106973"/>
            <a:ext cx="2048676" cy="179557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sp>
        <p:nvSpPr>
          <p:cNvPr id="11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Fault Injection</a:t>
            </a:r>
            <a:endParaRPr lang="en-US" dirty="0">
              <a:gradFill>
                <a:gsLst>
                  <a:gs pos="0">
                    <a:schemeClr val="tx2"/>
                  </a:gs>
                  <a:gs pos="100000">
                    <a:schemeClr val="tx2"/>
                  </a:gs>
                </a:gsLst>
                <a:lin ang="5400000" scaled="0"/>
              </a:gradFill>
            </a:endParaRPr>
          </a:p>
        </p:txBody>
      </p:sp>
      <p:sp>
        <p:nvSpPr>
          <p:cNvPr id="86" name="Oval 85"/>
          <p:cNvSpPr/>
          <p:nvPr/>
        </p:nvSpPr>
        <p:spPr bwMode="auto">
          <a:xfrm>
            <a:off x="6371467" y="4141383"/>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latin typeface="Segoe UI"/>
              </a:rPr>
              <a:t>X</a:t>
            </a:r>
          </a:p>
        </p:txBody>
      </p:sp>
      <p:sp>
        <p:nvSpPr>
          <p:cNvPr id="87" name="Oval 86"/>
          <p:cNvSpPr/>
          <p:nvPr/>
        </p:nvSpPr>
        <p:spPr bwMode="auto">
          <a:xfrm>
            <a:off x="7196334" y="4147569"/>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latin typeface="Segoe UI"/>
              </a:rPr>
              <a:t>X</a:t>
            </a:r>
          </a:p>
        </p:txBody>
      </p:sp>
      <p:grpSp>
        <p:nvGrpSpPr>
          <p:cNvPr id="35" name="Group 34"/>
          <p:cNvGrpSpPr/>
          <p:nvPr/>
        </p:nvGrpSpPr>
        <p:grpSpPr>
          <a:xfrm>
            <a:off x="6371468" y="4141383"/>
            <a:ext cx="329137" cy="329137"/>
            <a:chOff x="9746629" y="4274151"/>
            <a:chExt cx="459982" cy="459982"/>
          </a:xfrm>
        </p:grpSpPr>
        <p:sp>
          <p:nvSpPr>
            <p:cNvPr id="34" name="Oval 33"/>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3" name="Group 112"/>
          <p:cNvGrpSpPr/>
          <p:nvPr/>
        </p:nvGrpSpPr>
        <p:grpSpPr>
          <a:xfrm>
            <a:off x="7196334" y="4146762"/>
            <a:ext cx="329137" cy="329137"/>
            <a:chOff x="9746629" y="4274151"/>
            <a:chExt cx="459982" cy="459982"/>
          </a:xfrm>
        </p:grpSpPr>
        <p:sp>
          <p:nvSpPr>
            <p:cNvPr id="114" name="Oval 113"/>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6" name="Group 115"/>
          <p:cNvGrpSpPr/>
          <p:nvPr/>
        </p:nvGrpSpPr>
        <p:grpSpPr>
          <a:xfrm>
            <a:off x="7984394" y="4140244"/>
            <a:ext cx="329137" cy="329137"/>
            <a:chOff x="9746629" y="4274151"/>
            <a:chExt cx="459982" cy="459982"/>
          </a:xfrm>
        </p:grpSpPr>
        <p:sp>
          <p:nvSpPr>
            <p:cNvPr id="117" name="Oval 11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9" name="Group 118"/>
          <p:cNvGrpSpPr/>
          <p:nvPr/>
        </p:nvGrpSpPr>
        <p:grpSpPr>
          <a:xfrm>
            <a:off x="7984394" y="3436510"/>
            <a:ext cx="329137" cy="329137"/>
            <a:chOff x="9746629" y="4274151"/>
            <a:chExt cx="459982" cy="459982"/>
          </a:xfrm>
        </p:grpSpPr>
        <p:sp>
          <p:nvSpPr>
            <p:cNvPr id="120" name="Oval 11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89" name="Group 88"/>
          <p:cNvGrpSpPr/>
          <p:nvPr/>
        </p:nvGrpSpPr>
        <p:grpSpPr>
          <a:xfrm>
            <a:off x="940868" y="5293709"/>
            <a:ext cx="1939818" cy="1118892"/>
            <a:chOff x="940119" y="5293964"/>
            <a:chExt cx="1940093" cy="1119051"/>
          </a:xfrm>
        </p:grpSpPr>
        <p:sp>
          <p:nvSpPr>
            <p:cNvPr id="10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07"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08"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09" name="Picture 108"/>
          <p:cNvPicPr>
            <a:picLocks noChangeAspect="1"/>
          </p:cNvPicPr>
          <p:nvPr/>
        </p:nvPicPr>
        <p:blipFill rotWithShape="1">
          <a:blip r:embed="rId5"/>
          <a:srcRect r="31790"/>
          <a:stretch/>
        </p:blipFill>
        <p:spPr>
          <a:xfrm>
            <a:off x="2888811" y="4815840"/>
            <a:ext cx="606773" cy="1754296"/>
          </a:xfrm>
          <a:prstGeom prst="rect">
            <a:avLst/>
          </a:prstGeom>
        </p:spPr>
      </p:pic>
      <p:pic>
        <p:nvPicPr>
          <p:cNvPr id="122" name="Picture 121"/>
          <p:cNvPicPr>
            <a:picLocks noChangeAspect="1"/>
          </p:cNvPicPr>
          <p:nvPr/>
        </p:nvPicPr>
        <p:blipFill rotWithShape="1">
          <a:blip r:embed="rId6"/>
          <a:srcRect l="40545"/>
          <a:stretch/>
        </p:blipFill>
        <p:spPr>
          <a:xfrm>
            <a:off x="291680" y="4562856"/>
            <a:ext cx="692978" cy="2090768"/>
          </a:xfrm>
          <a:prstGeom prst="rect">
            <a:avLst/>
          </a:prstGeom>
        </p:spPr>
      </p:pic>
    </p:spTree>
    <p:extLst>
      <p:ext uri="{BB962C8B-B14F-4D97-AF65-F5344CB8AC3E}">
        <p14:creationId xmlns:p14="http://schemas.microsoft.com/office/powerpoint/2010/main" val="396485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500"/>
                                        <p:tgtEl>
                                          <p:spTgt spid="5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650"/>
                                        <p:tgtEl>
                                          <p:spTgt spid="62"/>
                                        </p:tgtEl>
                                      </p:cBhvr>
                                    </p:animEffect>
                                  </p:childTnLst>
                                </p:cTn>
                              </p:par>
                              <p:par>
                                <p:cTn id="11" presetID="8" presetClass="emph" presetSubtype="0" fill="hold" nodeType="withEffect">
                                  <p:stCondLst>
                                    <p:cond delay="0"/>
                                  </p:stCondLst>
                                  <p:childTnLst>
                                    <p:animRot by="21600000">
                                      <p:cBhvr>
                                        <p:cTn id="12" dur="3500" fill="hold"/>
                                        <p:tgtEl>
                                          <p:spTgt spid="59"/>
                                        </p:tgtEl>
                                        <p:attrNameLst>
                                          <p:attrName>r</p:attrName>
                                        </p:attrNameLst>
                                      </p:cBhvr>
                                    </p:animRot>
                                  </p:childTnLst>
                                </p:cTn>
                              </p:par>
                              <p:par>
                                <p:cTn id="13" presetID="8" presetClass="emph" presetSubtype="0" fill="hold" grpId="0" nodeType="withEffect">
                                  <p:stCondLst>
                                    <p:cond delay="0"/>
                                  </p:stCondLst>
                                  <p:childTnLst>
                                    <p:animRot by="-21600000">
                                      <p:cBhvr>
                                        <p:cTn id="14" dur="3500" fill="hold"/>
                                        <p:tgtEl>
                                          <p:spTgt spid="62"/>
                                        </p:tgtEl>
                                        <p:attrNameLst>
                                          <p:attrName>r</p:attrName>
                                        </p:attrNameLst>
                                      </p:cBhvr>
                                    </p:animRot>
                                  </p:childTnLst>
                                </p:cTn>
                              </p:par>
                            </p:childTnLst>
                          </p:cTn>
                        </p:par>
                        <p:par>
                          <p:cTn id="15" fill="hold">
                            <p:stCondLst>
                              <p:cond delay="3500"/>
                            </p:stCondLst>
                            <p:childTnLst>
                              <p:par>
                                <p:cTn id="16" presetID="10" presetClass="entr" presetSubtype="0"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4000"/>
                            </p:stCondLst>
                            <p:childTnLst>
                              <p:par>
                                <p:cTn id="20" presetID="42" presetClass="path" presetSubtype="0" accel="50000" decel="50000" fill="hold" nodeType="afterEffect">
                                  <p:stCondLst>
                                    <p:cond delay="300"/>
                                  </p:stCondLst>
                                  <p:childTnLst>
                                    <p:animMotion origin="layout" path="M 1.99132E-7 6.7635E-7 L 0.18394 0.09487 " pathEditMode="relative" rAng="0" ptsTypes="AA">
                                      <p:cBhvr>
                                        <p:cTn id="21" dur="1000" fill="hold"/>
                                        <p:tgtEl>
                                          <p:spTgt spid="72"/>
                                        </p:tgtEl>
                                        <p:attrNameLst>
                                          <p:attrName>ppt_x</p:attrName>
                                          <p:attrName>ppt_y</p:attrName>
                                        </p:attrNameLst>
                                      </p:cBhvr>
                                      <p:rCtr x="9191" y="4744"/>
                                    </p:animMotion>
                                  </p:childTnLst>
                                </p:cTn>
                              </p:par>
                            </p:childTnLst>
                          </p:cTn>
                        </p:par>
                        <p:par>
                          <p:cTn id="22" fill="hold">
                            <p:stCondLst>
                              <p:cond delay="53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1000"/>
                                        <p:tgtEl>
                                          <p:spTgt spid="8"/>
                                        </p:tgtEl>
                                      </p:cBhvr>
                                    </p:animEffect>
                                  </p:childTnLst>
                                </p:cTn>
                              </p:par>
                            </p:childTnLst>
                          </p:cTn>
                        </p:par>
                        <p:par>
                          <p:cTn id="26" fill="hold">
                            <p:stCondLst>
                              <p:cond delay="6300"/>
                            </p:stCondLst>
                            <p:childTnLst>
                              <p:par>
                                <p:cTn id="27" presetID="10" presetClass="entr" presetSubtype="0" fill="hold" grpId="0" nodeType="afterEffect">
                                  <p:stCondLst>
                                    <p:cond delay="50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73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7800"/>
                            </p:stCondLst>
                            <p:childTnLst>
                              <p:par>
                                <p:cTn id="38" presetID="10"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down)">
                                      <p:cBhvr>
                                        <p:cTn id="45" dur="500"/>
                                        <p:tgtEl>
                                          <p:spTgt spid="92"/>
                                        </p:tgtEl>
                                      </p:cBhvr>
                                    </p:animEffect>
                                  </p:childTnLst>
                                </p:cTn>
                              </p:par>
                              <p:par>
                                <p:cTn id="46" presetID="22" presetClass="entr" presetSubtype="1" fill="hold" nodeType="with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up)">
                                      <p:cBhvr>
                                        <p:cTn id="48" dur="500"/>
                                        <p:tgtEl>
                                          <p:spTgt spid="94"/>
                                        </p:tgtEl>
                                      </p:cBhvr>
                                    </p:animEffec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wipe(up)">
                                      <p:cBhvr>
                                        <p:cTn id="63" dur="500"/>
                                        <p:tgtEl>
                                          <p:spTgt spid="96"/>
                                        </p:tgtEl>
                                      </p:cBhvr>
                                    </p:animEffect>
                                  </p:childTnLst>
                                </p:cTn>
                              </p:par>
                              <p:par>
                                <p:cTn id="64" presetID="22" presetClass="entr" presetSubtype="4"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wipe(down)">
                                      <p:cBhvr>
                                        <p:cTn id="66" dur="500"/>
                                        <p:tgtEl>
                                          <p:spTgt spid="98"/>
                                        </p:tgtEl>
                                      </p:cBhvr>
                                    </p:animEffect>
                                  </p:childTnLst>
                                </p:cTn>
                              </p:par>
                              <p:par>
                                <p:cTn id="67" presetID="10" presetClass="exit" presetSubtype="0" fill="hold" nodeType="withEffect">
                                  <p:stCondLst>
                                    <p:cond delay="0"/>
                                  </p:stCondLst>
                                  <p:childTnLst>
                                    <p:animEffect transition="out" filter="fade">
                                      <p:cBhvr>
                                        <p:cTn id="68" dur="500"/>
                                        <p:tgtEl>
                                          <p:spTgt spid="94"/>
                                        </p:tgtEl>
                                      </p:cBhvr>
                                    </p:animEffect>
                                    <p:set>
                                      <p:cBhvr>
                                        <p:cTn id="69" dur="1" fill="hold">
                                          <p:stCondLst>
                                            <p:cond delay="499"/>
                                          </p:stCondLst>
                                        </p:cTn>
                                        <p:tgtEl>
                                          <p:spTgt spid="9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92"/>
                                        </p:tgtEl>
                                      </p:cBhvr>
                                    </p:animEffect>
                                    <p:set>
                                      <p:cBhvr>
                                        <p:cTn id="72" dur="1" fill="hold">
                                          <p:stCondLst>
                                            <p:cond delay="499"/>
                                          </p:stCondLst>
                                        </p:cTn>
                                        <p:tgtEl>
                                          <p:spTgt spid="92"/>
                                        </p:tgtEl>
                                        <p:attrNameLst>
                                          <p:attrName>style.visibility</p:attrName>
                                        </p:attrNameLst>
                                      </p:cBhvr>
                                      <p:to>
                                        <p:strVal val="hidden"/>
                                      </p:to>
                                    </p:set>
                                  </p:childTnLst>
                                </p:cTn>
                              </p:par>
                            </p:childTnLst>
                          </p:cTn>
                        </p:par>
                        <p:par>
                          <p:cTn id="73" fill="hold">
                            <p:stCondLst>
                              <p:cond delay="500"/>
                            </p:stCondLst>
                            <p:childTnLst>
                              <p:par>
                                <p:cTn id="74" presetID="8" presetClass="emph" presetSubtype="0" fill="hold" nodeType="afterEffect">
                                  <p:stCondLst>
                                    <p:cond delay="0"/>
                                  </p:stCondLst>
                                  <p:childTnLst>
                                    <p:animRot by="21600000">
                                      <p:cBhvr>
                                        <p:cTn id="75" dur="3500" fill="hold"/>
                                        <p:tgtEl>
                                          <p:spTgt spid="59"/>
                                        </p:tgtEl>
                                        <p:attrNameLst>
                                          <p:attrName>r</p:attrName>
                                        </p:attrNameLst>
                                      </p:cBhvr>
                                    </p:animRot>
                                  </p:childTnLst>
                                </p:cTn>
                              </p:par>
                              <p:par>
                                <p:cTn id="76" presetID="8" presetClass="emph" presetSubtype="0" fill="hold" grpId="2" nodeType="withEffect">
                                  <p:stCondLst>
                                    <p:cond delay="0"/>
                                  </p:stCondLst>
                                  <p:childTnLst>
                                    <p:animRot by="-21600000">
                                      <p:cBhvr>
                                        <p:cTn id="77" dur="3500" fill="hold"/>
                                        <p:tgtEl>
                                          <p:spTgt spid="62"/>
                                        </p:tgtEl>
                                        <p:attrNameLst>
                                          <p:attrName>r</p:attrName>
                                        </p:attrNameLst>
                                      </p:cBhvr>
                                    </p:animRo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xit" presetSubtype="0" fill="hold" nodeType="withEffect">
                                  <p:stCondLst>
                                    <p:cond delay="0"/>
                                  </p:stCondLst>
                                  <p:childTnLst>
                                    <p:animEffect transition="out" filter="fade">
                                      <p:cBhvr>
                                        <p:cTn id="83" dur="500"/>
                                        <p:tgtEl>
                                          <p:spTgt spid="96"/>
                                        </p:tgtEl>
                                      </p:cBhvr>
                                    </p:animEffect>
                                    <p:set>
                                      <p:cBhvr>
                                        <p:cTn id="84" dur="1" fill="hold">
                                          <p:stCondLst>
                                            <p:cond delay="499"/>
                                          </p:stCondLst>
                                        </p:cTn>
                                        <p:tgtEl>
                                          <p:spTgt spid="9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98"/>
                                        </p:tgtEl>
                                      </p:cBhvr>
                                    </p:animEffect>
                                    <p:set>
                                      <p:cBhvr>
                                        <p:cTn id="87" dur="1" fill="hold">
                                          <p:stCondLst>
                                            <p:cond delay="499"/>
                                          </p:stCondLst>
                                        </p:cTn>
                                        <p:tgtEl>
                                          <p:spTgt spid="9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1.99132E-7 6.7635E-7 L 0.1833 0.09487 " pathEditMode="relative" rAng="0" ptsTypes="AA">
                                      <p:cBhvr>
                                        <p:cTn id="91" dur="1000" fill="hold"/>
                                        <p:tgtEl>
                                          <p:spTgt spid="84"/>
                                        </p:tgtEl>
                                        <p:attrNameLst>
                                          <p:attrName>ppt_x</p:attrName>
                                          <p:attrName>ppt_y</p:attrName>
                                        </p:attrNameLst>
                                      </p:cBhvr>
                                      <p:rCtr x="9165" y="4744"/>
                                    </p:animMotion>
                                  </p:childTnLst>
                                </p:cTn>
                              </p:par>
                              <p:par>
                                <p:cTn id="92" presetID="10" presetClass="exit" presetSubtype="0" fill="hold" grpId="1" nodeType="withEffect">
                                  <p:stCondLst>
                                    <p:cond delay="0"/>
                                  </p:stCondLst>
                                  <p:childTnLst>
                                    <p:animEffect transition="out" filter="fade">
                                      <p:cBhvr>
                                        <p:cTn id="93" dur="500"/>
                                        <p:tgtEl>
                                          <p:spTgt spid="90"/>
                                        </p:tgtEl>
                                      </p:cBhvr>
                                    </p:animEffect>
                                    <p:set>
                                      <p:cBhvr>
                                        <p:cTn id="94" dur="1" fill="hold">
                                          <p:stCondLst>
                                            <p:cond delay="499"/>
                                          </p:stCondLst>
                                        </p:cTn>
                                        <p:tgtEl>
                                          <p:spTgt spid="9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5"/>
                                        </p:tgtEl>
                                      </p:cBhvr>
                                    </p:animEffect>
                                    <p:set>
                                      <p:cBhvr>
                                        <p:cTn id="97" dur="1" fill="hold">
                                          <p:stCondLst>
                                            <p:cond delay="499"/>
                                          </p:stCondLst>
                                        </p:cTn>
                                        <p:tgtEl>
                                          <p:spTgt spid="55"/>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nodeType="with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par>
                                <p:cTn id="104" presetID="10" presetClass="entr" presetSubtype="0" fill="hold"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500"/>
                                        <p:tgtEl>
                                          <p:spTgt spid="116"/>
                                        </p:tgtEl>
                                      </p:cBhvr>
                                    </p:animEffect>
                                  </p:childTnLst>
                                </p:cTn>
                              </p:par>
                              <p:par>
                                <p:cTn id="107" presetID="10" presetClass="entr" presetSubtype="0" fill="hold" nodeType="withEffect">
                                  <p:stCondLst>
                                    <p:cond delay="0"/>
                                  </p:stCondLst>
                                  <p:childTnLst>
                                    <p:set>
                                      <p:cBhvr>
                                        <p:cTn id="108" dur="1" fill="hold">
                                          <p:stCondLst>
                                            <p:cond delay="0"/>
                                          </p:stCondLst>
                                        </p:cTn>
                                        <p:tgtEl>
                                          <p:spTgt spid="119"/>
                                        </p:tgtEl>
                                        <p:attrNameLst>
                                          <p:attrName>style.visibility</p:attrName>
                                        </p:attrNameLst>
                                      </p:cBhvr>
                                      <p:to>
                                        <p:strVal val="visible"/>
                                      </p:to>
                                    </p:set>
                                    <p:animEffect transition="in" filter="fade">
                                      <p:cBhvr>
                                        <p:cTn id="109" dur="500"/>
                                        <p:tgtEl>
                                          <p:spTgt spid="119"/>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111"/>
                                        </p:tgtEl>
                                        <p:attrNameLst>
                                          <p:attrName>style.visibility</p:attrName>
                                        </p:attrNameLst>
                                      </p:cBhvr>
                                      <p:to>
                                        <p:strVal val="visible"/>
                                      </p:to>
                                    </p:set>
                                    <p:animEffect transition="in" filter="fade">
                                      <p:cBhvr>
                                        <p:cTn id="113" dur="500"/>
                                        <p:tgtEl>
                                          <p:spTgt spid="1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0"/>
                                        </p:tgtEl>
                                        <p:attrNameLst>
                                          <p:attrName>style.visibility</p:attrName>
                                        </p:attrNameLst>
                                      </p:cBhvr>
                                      <p:to>
                                        <p:strVal val="visible"/>
                                      </p:to>
                                    </p:set>
                                    <p:animEffect transition="in" filter="fade">
                                      <p:cBhvr>
                                        <p:cTn id="1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90" grpId="0" animBg="1"/>
      <p:bldP spid="90" grpId="1" animBg="1"/>
      <p:bldP spid="55" grpId="0" animBg="1"/>
      <p:bldP spid="55" grpId="1" animBg="1"/>
      <p:bldP spid="110" grpId="0"/>
      <p:bldP spid="111" grpId="0"/>
      <p:bldP spid="86" grpId="0" animBg="1"/>
      <p:bldP spid="8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p:cNvSpPr/>
          <p:nvPr/>
        </p:nvSpPr>
        <p:spPr bwMode="auto">
          <a:xfrm>
            <a:off x="1839583" y="1214795"/>
            <a:ext cx="6392273" cy="1230038"/>
          </a:xfrm>
          <a:prstGeom prst="homePlate">
            <a:avLst>
              <a:gd name="adj" fmla="val 41653"/>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a:t>
            </a:r>
            <a:r>
              <a:rPr lang="en-US" sz="3199" dirty="0" smtClean="0">
                <a:gradFill>
                  <a:gsLst>
                    <a:gs pos="0">
                      <a:srgbClr val="8A3986">
                        <a:lumMod val="5000"/>
                        <a:lumOff val="95000"/>
                      </a:srgbClr>
                    </a:gs>
                    <a:gs pos="100000">
                      <a:srgbClr val="FFFFFF"/>
                    </a:gs>
                  </a:gsLst>
                  <a:lin ang="5400000" scaled="1"/>
                </a:gradFill>
                <a:latin typeface="Segoe UI Light"/>
              </a:rPr>
              <a:t> Teams </a:t>
            </a:r>
            <a:r>
              <a:rPr lang="en-US" sz="3199" b="1" i="1" dirty="0">
                <a:gradFill>
                  <a:gsLst>
                    <a:gs pos="0">
                      <a:srgbClr val="8A3986">
                        <a:lumMod val="5000"/>
                        <a:lumOff val="95000"/>
                      </a:srgbClr>
                    </a:gs>
                    <a:gs pos="100000">
                      <a:srgbClr val="FFFFFF"/>
                    </a:gs>
                  </a:gsLst>
                  <a:lin ang="5400000" scaled="1"/>
                </a:gradFill>
                <a:latin typeface="Segoe UI Light"/>
              </a:rPr>
              <a:t>mixing</a:t>
            </a:r>
            <a:r>
              <a:rPr lang="en-US" sz="3199" dirty="0">
                <a:gradFill>
                  <a:gsLst>
                    <a:gs pos="0">
                      <a:srgbClr val="8A3986">
                        <a:lumMod val="5000"/>
                        <a:lumOff val="95000"/>
                      </a:srgbClr>
                    </a:gs>
                    <a:gs pos="100000">
                      <a:srgbClr val="FFFFFF"/>
                    </a:gs>
                  </a:gsLst>
                  <a:lin ang="5400000" scaled="1"/>
                </a:gradFill>
                <a:latin typeface="Segoe UI Light"/>
              </a:rPr>
              <a:t> ITPros </a:t>
            </a:r>
            <a:r>
              <a:rPr lang="en-US" sz="3199" dirty="0" smtClean="0">
                <a:gradFill>
                  <a:gsLst>
                    <a:gs pos="0">
                      <a:srgbClr val="8A3986">
                        <a:lumMod val="5000"/>
                        <a:lumOff val="95000"/>
                      </a:srgbClr>
                    </a:gs>
                    <a:gs pos="100000">
                      <a:srgbClr val="FFFFFF"/>
                    </a:gs>
                  </a:gsLst>
                  <a:lin ang="5400000" scaled="1"/>
                </a:gradFill>
                <a:latin typeface="Segoe UI Light"/>
              </a:rPr>
              <a:t>and Developers</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14" name="Pentagon 13"/>
          <p:cNvSpPr/>
          <p:nvPr/>
        </p:nvSpPr>
        <p:spPr bwMode="auto">
          <a:xfrm>
            <a:off x="1839582" y="2581461"/>
            <a:ext cx="7306543" cy="1230038"/>
          </a:xfrm>
          <a:prstGeom prst="homePlate">
            <a:avLst>
              <a:gd name="adj" fmla="val 41653"/>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smtClean="0">
                <a:gradFill>
                  <a:gsLst>
                    <a:gs pos="0">
                      <a:srgbClr val="8A3986">
                        <a:lumMod val="5000"/>
                        <a:lumOff val="95000"/>
                      </a:srgbClr>
                    </a:gs>
                    <a:gs pos="100000">
                      <a:srgbClr val="FFFFFF"/>
                    </a:gs>
                  </a:gsLst>
                  <a:lin ang="5400000" scaled="1"/>
                </a:gradFill>
                <a:latin typeface="Segoe UI Light"/>
              </a:rPr>
              <a:t>Required: your </a:t>
            </a:r>
            <a:r>
              <a:rPr lang="en-US" sz="3199" dirty="0">
                <a:gradFill>
                  <a:gsLst>
                    <a:gs pos="0">
                      <a:srgbClr val="8A3986">
                        <a:lumMod val="5000"/>
                        <a:lumOff val="95000"/>
                      </a:srgbClr>
                    </a:gs>
                    <a:gs pos="100000">
                      <a:srgbClr val="FFFFFF"/>
                    </a:gs>
                  </a:gsLst>
                  <a:lin ang="5400000" scaled="1"/>
                </a:gradFill>
                <a:latin typeface="Segoe UI Light"/>
              </a:rPr>
              <a:t>a</a:t>
            </a:r>
            <a:r>
              <a:rPr lang="en-US" sz="3199" dirty="0" smtClean="0">
                <a:gradFill>
                  <a:gsLst>
                    <a:gs pos="0">
                      <a:srgbClr val="8A3986">
                        <a:lumMod val="5000"/>
                        <a:lumOff val="95000"/>
                      </a:srgbClr>
                    </a:gs>
                    <a:gs pos="100000">
                      <a:srgbClr val="FFFFFF"/>
                    </a:gs>
                  </a:gsLst>
                  <a:lin ang="5400000" scaled="1"/>
                </a:gradFill>
                <a:latin typeface="Segoe UI Light"/>
              </a:rPr>
              <a:t>pp with Infra as Code + at least 1 other </a:t>
            </a:r>
            <a:r>
              <a:rPr lang="en-US" sz="3199" b="1" i="1" dirty="0" smtClean="0">
                <a:gradFill>
                  <a:gsLst>
                    <a:gs pos="0">
                      <a:srgbClr val="8A3986">
                        <a:lumMod val="5000"/>
                        <a:lumOff val="95000"/>
                      </a:srgbClr>
                    </a:gs>
                    <a:gs pos="100000">
                      <a:srgbClr val="FFFFFF"/>
                    </a:gs>
                  </a:gsLst>
                  <a:lin ang="5400000" scaled="1"/>
                </a:gradFill>
                <a:latin typeface="Segoe UI Light"/>
              </a:rPr>
              <a:t>DevOps Practice</a:t>
            </a:r>
            <a:endParaRPr lang="en-US" sz="3199" b="1" i="1" dirty="0">
              <a:gradFill>
                <a:gsLst>
                  <a:gs pos="0">
                    <a:srgbClr val="8A3986">
                      <a:lumMod val="5000"/>
                      <a:lumOff val="95000"/>
                    </a:srgbClr>
                  </a:gs>
                  <a:gs pos="100000">
                    <a:srgbClr val="FFFFFF"/>
                  </a:gs>
                </a:gsLst>
                <a:lin ang="5400000" scaled="1"/>
              </a:gradFill>
              <a:latin typeface="Segoe UI Light"/>
            </a:endParaRPr>
          </a:p>
        </p:txBody>
      </p:sp>
      <p:sp>
        <p:nvSpPr>
          <p:cNvPr id="15" name="Pentagon 14"/>
          <p:cNvSpPr/>
          <p:nvPr/>
        </p:nvSpPr>
        <p:spPr bwMode="auto">
          <a:xfrm>
            <a:off x="1839581" y="3948127"/>
            <a:ext cx="8208116" cy="1230038"/>
          </a:xfrm>
          <a:prstGeom prst="homePlate">
            <a:avLst>
              <a:gd name="adj" fmla="val 41653"/>
            </a:avLst>
          </a:prstGeom>
          <a:solidFill>
            <a:schemeClr val="accent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We </a:t>
            </a:r>
            <a:r>
              <a:rPr lang="en-US" sz="3199" b="1" i="1" dirty="0">
                <a:gradFill>
                  <a:gsLst>
                    <a:gs pos="0">
                      <a:srgbClr val="8A3986">
                        <a:lumMod val="5000"/>
                        <a:lumOff val="95000"/>
                      </a:srgbClr>
                    </a:gs>
                    <a:gs pos="100000">
                      <a:srgbClr val="FFFFFF"/>
                    </a:gs>
                  </a:gsLst>
                  <a:lin ang="5400000" scaled="1"/>
                </a:gradFill>
                <a:latin typeface="Segoe UI Light"/>
              </a:rPr>
              <a:t>challenge</a:t>
            </a:r>
            <a:r>
              <a:rPr lang="en-US" sz="3199" dirty="0">
                <a:gradFill>
                  <a:gsLst>
                    <a:gs pos="0">
                      <a:srgbClr val="8A3986">
                        <a:lumMod val="5000"/>
                        <a:lumOff val="95000"/>
                      </a:srgbClr>
                    </a:gs>
                    <a:gs pos="100000">
                      <a:srgbClr val="FFFFFF"/>
                    </a:gs>
                  </a:gsLst>
                  <a:lin ang="5400000" scaled="1"/>
                </a:gradFill>
                <a:latin typeface="Segoe UI Light"/>
              </a:rPr>
              <a:t> you to </a:t>
            </a:r>
            <a:r>
              <a:rPr lang="en-US" sz="3199" dirty="0" smtClean="0">
                <a:gradFill>
                  <a:gsLst>
                    <a:gs pos="0">
                      <a:srgbClr val="8A3986">
                        <a:lumMod val="5000"/>
                        <a:lumOff val="95000"/>
                      </a:srgbClr>
                    </a:gs>
                    <a:gs pos="100000">
                      <a:srgbClr val="FFFFFF"/>
                    </a:gs>
                  </a:gsLst>
                  <a:lin ang="5400000" scaled="1"/>
                </a:gradFill>
                <a:latin typeface="Segoe UI Light"/>
              </a:rPr>
              <a:t>be creative and </a:t>
            </a:r>
            <a:r>
              <a:rPr lang="en-US" sz="3199" b="1" i="1" dirty="0">
                <a:gradFill>
                  <a:gsLst>
                    <a:gs pos="0">
                      <a:srgbClr val="8A3986">
                        <a:lumMod val="5000"/>
                        <a:lumOff val="95000"/>
                      </a:srgbClr>
                    </a:gs>
                    <a:gs pos="100000">
                      <a:srgbClr val="FFFFFF"/>
                    </a:gs>
                  </a:gsLst>
                  <a:lin ang="5400000" scaled="1"/>
                </a:gradFill>
                <a:latin typeface="Segoe UI Light"/>
              </a:rPr>
              <a:t>differentiate</a:t>
            </a:r>
            <a:r>
              <a:rPr lang="en-US" sz="3199" dirty="0">
                <a:gradFill>
                  <a:gsLst>
                    <a:gs pos="0">
                      <a:srgbClr val="8A3986">
                        <a:lumMod val="5000"/>
                        <a:lumOff val="95000"/>
                      </a:srgbClr>
                    </a:gs>
                    <a:gs pos="100000">
                      <a:srgbClr val="FFFFFF"/>
                    </a:gs>
                  </a:gsLst>
                  <a:lin ang="5400000" scaled="1"/>
                </a:gradFill>
                <a:latin typeface="Segoe UI Light"/>
              </a:rPr>
              <a:t> your </a:t>
            </a:r>
            <a:r>
              <a:rPr lang="en-US" sz="3199" dirty="0" smtClean="0">
                <a:gradFill>
                  <a:gsLst>
                    <a:gs pos="0">
                      <a:srgbClr val="8A3986">
                        <a:lumMod val="5000"/>
                        <a:lumOff val="95000"/>
                      </a:srgbClr>
                    </a:gs>
                    <a:gs pos="100000">
                      <a:srgbClr val="FFFFFF"/>
                    </a:gs>
                  </a:gsLst>
                  <a:lin ang="5400000" scaled="1"/>
                </a:gradFill>
                <a:latin typeface="Segoe UI Light"/>
              </a:rPr>
              <a:t>team</a:t>
            </a:r>
            <a:r>
              <a:rPr lang="en-US" sz="3199" dirty="0">
                <a:gradFill>
                  <a:gsLst>
                    <a:gs pos="0">
                      <a:srgbClr val="8A3986">
                        <a:lumMod val="5000"/>
                        <a:lumOff val="95000"/>
                      </a:srgbClr>
                    </a:gs>
                    <a:gs pos="100000">
                      <a:srgbClr val="FFFFFF"/>
                    </a:gs>
                  </a:gsLst>
                  <a:lin ang="5400000" scaled="1"/>
                </a:gradFill>
                <a:latin typeface="Segoe UI Light"/>
              </a:rPr>
              <a:t>!</a:t>
            </a:r>
          </a:p>
        </p:txBody>
      </p:sp>
      <p:sp>
        <p:nvSpPr>
          <p:cNvPr id="16" name="Pentagon 15"/>
          <p:cNvSpPr/>
          <p:nvPr/>
        </p:nvSpPr>
        <p:spPr bwMode="auto">
          <a:xfrm>
            <a:off x="1839581" y="5314793"/>
            <a:ext cx="9122386" cy="1230038"/>
          </a:xfrm>
          <a:prstGeom prst="homePlate">
            <a:avLst>
              <a:gd name="adj" fmla="val 41653"/>
            </a:avLst>
          </a:prstGeom>
          <a:solidFill>
            <a:srgbClr val="00B0F0"/>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Your team will have </a:t>
            </a:r>
            <a:r>
              <a:rPr lang="en-US" sz="3199" dirty="0" smtClean="0">
                <a:gradFill>
                  <a:gsLst>
                    <a:gs pos="0">
                      <a:srgbClr val="8A3986">
                        <a:lumMod val="5000"/>
                        <a:lumOff val="95000"/>
                      </a:srgbClr>
                    </a:gs>
                    <a:gs pos="100000">
                      <a:srgbClr val="FFFFFF"/>
                    </a:gs>
                  </a:gsLst>
                  <a:lin ang="5400000" scaled="1"/>
                </a:gradFill>
                <a:latin typeface="Segoe UI Light"/>
              </a:rPr>
              <a:t>5 </a:t>
            </a:r>
            <a:r>
              <a:rPr lang="en-US" sz="3199" dirty="0">
                <a:gradFill>
                  <a:gsLst>
                    <a:gs pos="0">
                      <a:srgbClr val="8A3986">
                        <a:lumMod val="5000"/>
                        <a:lumOff val="95000"/>
                      </a:srgbClr>
                    </a:gs>
                    <a:gs pos="100000">
                      <a:srgbClr val="FFFFFF"/>
                    </a:gs>
                  </a:gsLst>
                  <a:lin ang="5400000" scaled="1"/>
                </a:gradFill>
                <a:latin typeface="Segoe UI Light"/>
              </a:rPr>
              <a:t>minutes to present your solution and be the </a:t>
            </a:r>
            <a:r>
              <a:rPr lang="en-US" sz="3199" b="1" i="1" dirty="0" smtClean="0">
                <a:gradFill>
                  <a:gsLst>
                    <a:gs pos="0">
                      <a:srgbClr val="8A3986">
                        <a:lumMod val="5000"/>
                        <a:lumOff val="95000"/>
                      </a:srgbClr>
                    </a:gs>
                    <a:gs pos="100000">
                      <a:srgbClr val="FFFFFF"/>
                    </a:gs>
                  </a:gsLst>
                  <a:lin ang="5400000" scaled="1"/>
                </a:gradFill>
                <a:latin typeface="Segoe UI Light"/>
              </a:rPr>
              <a:t>winner (Day 2)</a:t>
            </a:r>
            <a:r>
              <a:rPr lang="en-US" sz="3199" dirty="0" smtClean="0">
                <a:gradFill>
                  <a:gsLst>
                    <a:gs pos="0">
                      <a:srgbClr val="8A3986">
                        <a:lumMod val="5000"/>
                        <a:lumOff val="95000"/>
                      </a:srgbClr>
                    </a:gs>
                    <a:gs pos="100000">
                      <a:srgbClr val="FFFFFF"/>
                    </a:gs>
                  </a:gsLst>
                  <a:lin ang="5400000" scaled="1"/>
                </a:gradFill>
                <a:latin typeface="Segoe UI Light"/>
              </a:rPr>
              <a:t>!</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3" name="Rectangle 2"/>
          <p:cNvSpPr/>
          <p:nvPr/>
        </p:nvSpPr>
        <p:spPr bwMode="auto">
          <a:xfrm>
            <a:off x="0" y="1212850"/>
            <a:ext cx="1839581" cy="5781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How the Hackathon will work?</a:t>
            </a:r>
            <a:endParaRPr lang="en-US" dirty="0"/>
          </a:p>
        </p:txBody>
      </p:sp>
      <p:pic>
        <p:nvPicPr>
          <p:cNvPr id="19" name="Picture 18" descr="ShortenCycles.png"/>
          <p:cNvPicPr>
            <a:picLocks noChangeAspect="1"/>
          </p:cNvPicPr>
          <p:nvPr/>
        </p:nvPicPr>
        <p:blipFill rotWithShape="1">
          <a:blip r:embed="rId3" cstate="print">
            <a:extLst>
              <a:ext uri="{28A0092B-C50C-407E-A947-70E740481C1C}">
                <a14:useLocalDpi xmlns:a14="http://schemas.microsoft.com/office/drawing/2010/main" val="0"/>
              </a:ext>
            </a:extLst>
          </a:blip>
          <a:srcRect l="17557" t="9981" r="20811" b="14403"/>
          <a:stretch/>
        </p:blipFill>
        <p:spPr>
          <a:xfrm>
            <a:off x="395191" y="1216448"/>
            <a:ext cx="1235068" cy="1170908"/>
          </a:xfrm>
          <a:prstGeom prst="rect">
            <a:avLst/>
          </a:prstGeom>
        </p:spPr>
      </p:pic>
      <p:grpSp>
        <p:nvGrpSpPr>
          <p:cNvPr id="8" name="Group 7"/>
          <p:cNvGrpSpPr/>
          <p:nvPr/>
        </p:nvGrpSpPr>
        <p:grpSpPr>
          <a:xfrm>
            <a:off x="570808" y="2646378"/>
            <a:ext cx="644414" cy="1093407"/>
            <a:chOff x="9223030" y="-2441251"/>
            <a:chExt cx="2184644" cy="3706781"/>
          </a:xfrm>
        </p:grpSpPr>
        <p:sp>
          <p:nvSpPr>
            <p:cNvPr id="22" name="Rectangle 21"/>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3" name="Rectangle 22"/>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4" name="Rectangle 23"/>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5" name="Rectangle 24"/>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6" name="Rectangle 25"/>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7" name="Rectangle 26"/>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8" name="Rectangle 27"/>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9" name="Rectangle 28"/>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0" name="Freeform 29"/>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1" name="Rectangle 30"/>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2" name="Rectangle 31"/>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3" name="Freeform 32"/>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3" name="Rectangle 62"/>
            <p:cNvSpPr>
              <a:spLocks noChangeArrowheads="1"/>
            </p:cNvSpPr>
            <p:nvPr/>
          </p:nvSpPr>
          <p:spPr bwMode="auto">
            <a:xfrm>
              <a:off x="9347024" y="-2139983"/>
              <a:ext cx="513686" cy="995367"/>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4" name="Rectangle 63"/>
            <p:cNvSpPr>
              <a:spLocks noChangeArrowheads="1"/>
            </p:cNvSpPr>
            <p:nvPr/>
          </p:nvSpPr>
          <p:spPr bwMode="auto">
            <a:xfrm>
              <a:off x="10359636" y="-1921415"/>
              <a:ext cx="436929" cy="776799"/>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5" name="Rectangle 64"/>
            <p:cNvSpPr>
              <a:spLocks noChangeArrowheads="1"/>
            </p:cNvSpPr>
            <p:nvPr/>
          </p:nvSpPr>
          <p:spPr bwMode="auto">
            <a:xfrm>
              <a:off x="10359636" y="-2305385"/>
              <a:ext cx="94471" cy="770892"/>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6" name="Rectangle 65"/>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7" name="Rectangle 66"/>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8" name="Rectangle 67"/>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grpSp>
      <p:pic>
        <p:nvPicPr>
          <p:cNvPr id="69" name="Picture 68" descr="ProcessMachine.png"/>
          <p:cNvPicPr>
            <a:picLocks noChangeAspect="1"/>
          </p:cNvPicPr>
          <p:nvPr/>
        </p:nvPicPr>
        <p:blipFill rotWithShape="1">
          <a:blip r:embed="rId4" cstate="print">
            <a:extLst>
              <a:ext uri="{28A0092B-C50C-407E-A947-70E740481C1C}">
                <a14:useLocalDpi xmlns:a14="http://schemas.microsoft.com/office/drawing/2010/main" val="0"/>
              </a:ext>
            </a:extLst>
          </a:blip>
          <a:srcRect l="12194" t="7355" r="5953" b="9612"/>
          <a:stretch/>
        </p:blipFill>
        <p:spPr>
          <a:xfrm>
            <a:off x="206634" y="4002285"/>
            <a:ext cx="1438908" cy="1127905"/>
          </a:xfrm>
          <a:prstGeom prst="rect">
            <a:avLst/>
          </a:prstGeom>
        </p:spPr>
      </p:pic>
      <p:grpSp>
        <p:nvGrpSpPr>
          <p:cNvPr id="43" name="Group 42"/>
          <p:cNvGrpSpPr/>
          <p:nvPr/>
        </p:nvGrpSpPr>
        <p:grpSpPr>
          <a:xfrm>
            <a:off x="-229495" y="5174845"/>
            <a:ext cx="2222379" cy="1689668"/>
            <a:chOff x="6373086" y="1606825"/>
            <a:chExt cx="6182459" cy="4777354"/>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086" y="1606825"/>
              <a:ext cx="6182459" cy="4777354"/>
            </a:xfrm>
            <a:prstGeom prst="rect">
              <a:avLst/>
            </a:prstGeom>
          </p:spPr>
        </p:pic>
        <p:grpSp>
          <p:nvGrpSpPr>
            <p:cNvPr id="46" name="Group 45"/>
            <p:cNvGrpSpPr/>
            <p:nvPr/>
          </p:nvGrpSpPr>
          <p:grpSpPr>
            <a:xfrm>
              <a:off x="7798369" y="4406016"/>
              <a:ext cx="367162" cy="751100"/>
              <a:chOff x="7367592" y="4320124"/>
              <a:chExt cx="467624" cy="895233"/>
            </a:xfrm>
            <a:solidFill>
              <a:schemeClr val="accent4"/>
            </a:solidFill>
          </p:grpSpPr>
          <p:sp>
            <p:nvSpPr>
              <p:cNvPr id="49" name="Freeform 212"/>
              <p:cNvSpPr>
                <a:spLocks/>
              </p:cNvSpPr>
              <p:nvPr/>
            </p:nvSpPr>
            <p:spPr bwMode="black">
              <a:xfrm>
                <a:off x="7446276" y="5002843"/>
                <a:ext cx="357858" cy="212514"/>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0" name="Freeform 213"/>
              <p:cNvSpPr>
                <a:spLocks noEditPoints="1"/>
              </p:cNvSpPr>
              <p:nvPr/>
            </p:nvSpPr>
            <p:spPr bwMode="black">
              <a:xfrm>
                <a:off x="7367592" y="4320124"/>
                <a:ext cx="467624" cy="569774"/>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1" name="Freeform 214"/>
              <p:cNvSpPr>
                <a:spLocks/>
              </p:cNvSpPr>
              <p:nvPr/>
            </p:nvSpPr>
            <p:spPr bwMode="black">
              <a:xfrm>
                <a:off x="7442356" y="4915338"/>
                <a:ext cx="362899" cy="63601"/>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gr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971" y="4406016"/>
              <a:ext cx="866284" cy="866284"/>
            </a:xfrm>
            <a:prstGeom prst="rect">
              <a:avLst/>
            </a:prstGeom>
          </p:spPr>
        </p:pic>
      </p:grpSp>
    </p:spTree>
    <p:extLst>
      <p:ext uri="{BB962C8B-B14F-4D97-AF65-F5344CB8AC3E}">
        <p14:creationId xmlns:p14="http://schemas.microsoft.com/office/powerpoint/2010/main" val="75642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3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0-#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0-#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3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160" y="2336799"/>
            <a:ext cx="6402940" cy="2011358"/>
          </a:xfrm>
        </p:spPr>
        <p:txBody>
          <a:bodyPr/>
          <a:lstStyle/>
          <a:p>
            <a:r>
              <a:rPr lang="en-US" dirty="0" smtClean="0"/>
              <a:t>Hackathon </a:t>
            </a:r>
            <a:br>
              <a:rPr lang="en-US" dirty="0" smtClean="0"/>
            </a:br>
            <a:r>
              <a:rPr lang="en-US" dirty="0" smtClean="0"/>
              <a:t>details</a:t>
            </a:r>
            <a:endParaRPr lang="en-US" dirty="0"/>
          </a:p>
        </p:txBody>
      </p:sp>
    </p:spTree>
    <p:extLst>
      <p:ext uri="{BB962C8B-B14F-4D97-AF65-F5344CB8AC3E}">
        <p14:creationId xmlns:p14="http://schemas.microsoft.com/office/powerpoint/2010/main" val="30685536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p:cNvSpPr/>
          <p:nvPr/>
        </p:nvSpPr>
        <p:spPr bwMode="auto">
          <a:xfrm>
            <a:off x="1839583" y="1214795"/>
            <a:ext cx="6392273" cy="1230038"/>
          </a:xfrm>
          <a:prstGeom prst="homePlate">
            <a:avLst>
              <a:gd name="adj" fmla="val 41653"/>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a:t>
            </a:r>
            <a:r>
              <a:rPr lang="en-US" sz="3199" dirty="0" smtClean="0">
                <a:gradFill>
                  <a:gsLst>
                    <a:gs pos="0">
                      <a:srgbClr val="8A3986">
                        <a:lumMod val="5000"/>
                        <a:lumOff val="95000"/>
                      </a:srgbClr>
                    </a:gs>
                    <a:gs pos="100000">
                      <a:srgbClr val="FFFFFF"/>
                    </a:gs>
                  </a:gsLst>
                  <a:lin ang="5400000" scaled="1"/>
                </a:gradFill>
                <a:latin typeface="Segoe UI Light"/>
              </a:rPr>
              <a:t> Teams </a:t>
            </a:r>
            <a:r>
              <a:rPr lang="en-US" sz="3199" b="1" i="1" dirty="0">
                <a:gradFill>
                  <a:gsLst>
                    <a:gs pos="0">
                      <a:srgbClr val="8A3986">
                        <a:lumMod val="5000"/>
                        <a:lumOff val="95000"/>
                      </a:srgbClr>
                    </a:gs>
                    <a:gs pos="100000">
                      <a:srgbClr val="FFFFFF"/>
                    </a:gs>
                  </a:gsLst>
                  <a:lin ang="5400000" scaled="1"/>
                </a:gradFill>
                <a:latin typeface="Segoe UI Light"/>
              </a:rPr>
              <a:t>mixing</a:t>
            </a:r>
            <a:r>
              <a:rPr lang="en-US" sz="3199" dirty="0">
                <a:gradFill>
                  <a:gsLst>
                    <a:gs pos="0">
                      <a:srgbClr val="8A3986">
                        <a:lumMod val="5000"/>
                        <a:lumOff val="95000"/>
                      </a:srgbClr>
                    </a:gs>
                    <a:gs pos="100000">
                      <a:srgbClr val="FFFFFF"/>
                    </a:gs>
                  </a:gsLst>
                  <a:lin ang="5400000" scaled="1"/>
                </a:gradFill>
                <a:latin typeface="Segoe UI Light"/>
              </a:rPr>
              <a:t> ITPros </a:t>
            </a:r>
            <a:r>
              <a:rPr lang="en-US" sz="3199" dirty="0" smtClean="0">
                <a:gradFill>
                  <a:gsLst>
                    <a:gs pos="0">
                      <a:srgbClr val="8A3986">
                        <a:lumMod val="5000"/>
                        <a:lumOff val="95000"/>
                      </a:srgbClr>
                    </a:gs>
                    <a:gs pos="100000">
                      <a:srgbClr val="FFFFFF"/>
                    </a:gs>
                  </a:gsLst>
                  <a:lin ang="5400000" scaled="1"/>
                </a:gradFill>
                <a:latin typeface="Segoe UI Light"/>
              </a:rPr>
              <a:t/>
            </a:r>
            <a:br>
              <a:rPr lang="en-US" sz="3199" dirty="0" smtClean="0">
                <a:gradFill>
                  <a:gsLst>
                    <a:gs pos="0">
                      <a:srgbClr val="8A3986">
                        <a:lumMod val="5000"/>
                        <a:lumOff val="95000"/>
                      </a:srgbClr>
                    </a:gs>
                    <a:gs pos="100000">
                      <a:srgbClr val="FFFFFF"/>
                    </a:gs>
                  </a:gsLst>
                  <a:lin ang="5400000" scaled="1"/>
                </a:gradFill>
                <a:latin typeface="Segoe UI Light"/>
              </a:rPr>
            </a:br>
            <a:r>
              <a:rPr lang="en-US" sz="3199" dirty="0" smtClean="0">
                <a:gradFill>
                  <a:gsLst>
                    <a:gs pos="0">
                      <a:srgbClr val="8A3986">
                        <a:lumMod val="5000"/>
                        <a:lumOff val="95000"/>
                      </a:srgbClr>
                    </a:gs>
                    <a:gs pos="100000">
                      <a:srgbClr val="FFFFFF"/>
                    </a:gs>
                  </a:gsLst>
                  <a:lin ang="5400000" scaled="1"/>
                </a:gradFill>
                <a:latin typeface="Segoe UI Light"/>
              </a:rPr>
              <a:t>and Developers</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14" name="Pentagon 13"/>
          <p:cNvSpPr/>
          <p:nvPr/>
        </p:nvSpPr>
        <p:spPr bwMode="auto">
          <a:xfrm>
            <a:off x="1839582" y="2581461"/>
            <a:ext cx="7306543" cy="1230038"/>
          </a:xfrm>
          <a:prstGeom prst="homePlate">
            <a:avLst>
              <a:gd name="adj" fmla="val 41653"/>
            </a:avLst>
          </a:prstGeom>
          <a:solidFill>
            <a:schemeClr val="accent5"/>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smtClean="0">
                <a:gradFill>
                  <a:gsLst>
                    <a:gs pos="0">
                      <a:srgbClr val="8A3986">
                        <a:lumMod val="5000"/>
                        <a:lumOff val="95000"/>
                      </a:srgbClr>
                    </a:gs>
                    <a:gs pos="100000">
                      <a:srgbClr val="FFFFFF"/>
                    </a:gs>
                  </a:gsLst>
                  <a:lin ang="5400000" scaled="1"/>
                </a:gradFill>
                <a:latin typeface="Segoe UI Light"/>
              </a:rPr>
              <a:t>Required: Your App with Infra as Code + at least 1 other </a:t>
            </a:r>
            <a:r>
              <a:rPr lang="en-US" sz="3199" b="1" i="1" dirty="0" smtClean="0">
                <a:gradFill>
                  <a:gsLst>
                    <a:gs pos="0">
                      <a:srgbClr val="8A3986">
                        <a:lumMod val="5000"/>
                        <a:lumOff val="95000"/>
                      </a:srgbClr>
                    </a:gs>
                    <a:gs pos="100000">
                      <a:srgbClr val="FFFFFF"/>
                    </a:gs>
                  </a:gsLst>
                  <a:lin ang="5400000" scaled="1"/>
                </a:gradFill>
                <a:latin typeface="Segoe UI Light"/>
              </a:rPr>
              <a:t>DevOps Practice</a:t>
            </a:r>
            <a:endParaRPr lang="en-US" sz="3199" b="1" i="1" dirty="0">
              <a:gradFill>
                <a:gsLst>
                  <a:gs pos="0">
                    <a:srgbClr val="8A3986">
                      <a:lumMod val="5000"/>
                      <a:lumOff val="95000"/>
                    </a:srgbClr>
                  </a:gs>
                  <a:gs pos="100000">
                    <a:srgbClr val="FFFFFF"/>
                  </a:gs>
                </a:gsLst>
                <a:lin ang="5400000" scaled="1"/>
              </a:gradFill>
              <a:latin typeface="Segoe UI Light"/>
            </a:endParaRPr>
          </a:p>
        </p:txBody>
      </p:sp>
      <p:sp>
        <p:nvSpPr>
          <p:cNvPr id="15" name="Pentagon 14"/>
          <p:cNvSpPr/>
          <p:nvPr/>
        </p:nvSpPr>
        <p:spPr bwMode="auto">
          <a:xfrm>
            <a:off x="1839581" y="3948127"/>
            <a:ext cx="8208116" cy="1230038"/>
          </a:xfrm>
          <a:prstGeom prst="homePlate">
            <a:avLst>
              <a:gd name="adj" fmla="val 41653"/>
            </a:avLst>
          </a:prstGeom>
          <a:solidFill>
            <a:schemeClr val="accent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We </a:t>
            </a:r>
            <a:r>
              <a:rPr lang="en-US" sz="3199" b="1" i="1" dirty="0">
                <a:gradFill>
                  <a:gsLst>
                    <a:gs pos="0">
                      <a:srgbClr val="8A3986">
                        <a:lumMod val="5000"/>
                        <a:lumOff val="95000"/>
                      </a:srgbClr>
                    </a:gs>
                    <a:gs pos="100000">
                      <a:srgbClr val="FFFFFF"/>
                    </a:gs>
                  </a:gsLst>
                  <a:lin ang="5400000" scaled="1"/>
                </a:gradFill>
                <a:latin typeface="Segoe UI Light"/>
              </a:rPr>
              <a:t>challenge</a:t>
            </a:r>
            <a:r>
              <a:rPr lang="en-US" sz="3199" dirty="0">
                <a:gradFill>
                  <a:gsLst>
                    <a:gs pos="0">
                      <a:srgbClr val="8A3986">
                        <a:lumMod val="5000"/>
                        <a:lumOff val="95000"/>
                      </a:srgbClr>
                    </a:gs>
                    <a:gs pos="100000">
                      <a:srgbClr val="FFFFFF"/>
                    </a:gs>
                  </a:gsLst>
                  <a:lin ang="5400000" scaled="1"/>
                </a:gradFill>
                <a:latin typeface="Segoe UI Light"/>
              </a:rPr>
              <a:t> you to </a:t>
            </a:r>
            <a:r>
              <a:rPr lang="en-US" sz="3199" dirty="0" smtClean="0">
                <a:gradFill>
                  <a:gsLst>
                    <a:gs pos="0">
                      <a:srgbClr val="8A3986">
                        <a:lumMod val="5000"/>
                        <a:lumOff val="95000"/>
                      </a:srgbClr>
                    </a:gs>
                    <a:gs pos="100000">
                      <a:srgbClr val="FFFFFF"/>
                    </a:gs>
                  </a:gsLst>
                  <a:lin ang="5400000" scaled="1"/>
                </a:gradFill>
                <a:latin typeface="Segoe UI Light"/>
              </a:rPr>
              <a:t>be creative and </a:t>
            </a:r>
            <a:r>
              <a:rPr lang="en-US" sz="3199" b="1" i="1" dirty="0">
                <a:gradFill>
                  <a:gsLst>
                    <a:gs pos="0">
                      <a:srgbClr val="8A3986">
                        <a:lumMod val="5000"/>
                        <a:lumOff val="95000"/>
                      </a:srgbClr>
                    </a:gs>
                    <a:gs pos="100000">
                      <a:srgbClr val="FFFFFF"/>
                    </a:gs>
                  </a:gsLst>
                  <a:lin ang="5400000" scaled="1"/>
                </a:gradFill>
                <a:latin typeface="Segoe UI Light"/>
              </a:rPr>
              <a:t>differentiate</a:t>
            </a:r>
            <a:r>
              <a:rPr lang="en-US" sz="3199" dirty="0">
                <a:gradFill>
                  <a:gsLst>
                    <a:gs pos="0">
                      <a:srgbClr val="8A3986">
                        <a:lumMod val="5000"/>
                        <a:lumOff val="95000"/>
                      </a:srgbClr>
                    </a:gs>
                    <a:gs pos="100000">
                      <a:srgbClr val="FFFFFF"/>
                    </a:gs>
                  </a:gsLst>
                  <a:lin ang="5400000" scaled="1"/>
                </a:gradFill>
                <a:latin typeface="Segoe UI Light"/>
              </a:rPr>
              <a:t> your Team!</a:t>
            </a:r>
          </a:p>
        </p:txBody>
      </p:sp>
      <p:sp>
        <p:nvSpPr>
          <p:cNvPr id="16" name="Pentagon 15"/>
          <p:cNvSpPr/>
          <p:nvPr/>
        </p:nvSpPr>
        <p:spPr bwMode="auto">
          <a:xfrm>
            <a:off x="1839581" y="5314793"/>
            <a:ext cx="9122386" cy="1230038"/>
          </a:xfrm>
          <a:prstGeom prst="homePlate">
            <a:avLst>
              <a:gd name="adj" fmla="val 41653"/>
            </a:avLst>
          </a:prstGeom>
          <a:solidFill>
            <a:srgbClr val="00B0F0"/>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Your team will have </a:t>
            </a:r>
            <a:r>
              <a:rPr lang="en-US" sz="3199" dirty="0" smtClean="0">
                <a:gradFill>
                  <a:gsLst>
                    <a:gs pos="0">
                      <a:srgbClr val="8A3986">
                        <a:lumMod val="5000"/>
                        <a:lumOff val="95000"/>
                      </a:srgbClr>
                    </a:gs>
                    <a:gs pos="100000">
                      <a:srgbClr val="FFFFFF"/>
                    </a:gs>
                  </a:gsLst>
                  <a:lin ang="5400000" scaled="1"/>
                </a:gradFill>
                <a:latin typeface="Segoe UI Light"/>
              </a:rPr>
              <a:t>5 </a:t>
            </a:r>
            <a:r>
              <a:rPr lang="en-US" sz="3199" dirty="0">
                <a:gradFill>
                  <a:gsLst>
                    <a:gs pos="0">
                      <a:srgbClr val="8A3986">
                        <a:lumMod val="5000"/>
                        <a:lumOff val="95000"/>
                      </a:srgbClr>
                    </a:gs>
                    <a:gs pos="100000">
                      <a:srgbClr val="FFFFFF"/>
                    </a:gs>
                  </a:gsLst>
                  <a:lin ang="5400000" scaled="1"/>
                </a:gradFill>
                <a:latin typeface="Segoe UI Light"/>
              </a:rPr>
              <a:t>minutes to present your solution and be the </a:t>
            </a:r>
            <a:r>
              <a:rPr lang="en-US" sz="3199" b="1" i="1" dirty="0" smtClean="0">
                <a:gradFill>
                  <a:gsLst>
                    <a:gs pos="0">
                      <a:srgbClr val="8A3986">
                        <a:lumMod val="5000"/>
                        <a:lumOff val="95000"/>
                      </a:srgbClr>
                    </a:gs>
                    <a:gs pos="100000">
                      <a:srgbClr val="FFFFFF"/>
                    </a:gs>
                  </a:gsLst>
                  <a:lin ang="5400000" scaled="1"/>
                </a:gradFill>
                <a:latin typeface="Segoe UI Light"/>
              </a:rPr>
              <a:t>winner (Day 2)</a:t>
            </a:r>
            <a:r>
              <a:rPr lang="en-US" sz="3199" dirty="0" smtClean="0">
                <a:gradFill>
                  <a:gsLst>
                    <a:gs pos="0">
                      <a:srgbClr val="8A3986">
                        <a:lumMod val="5000"/>
                        <a:lumOff val="95000"/>
                      </a:srgbClr>
                    </a:gs>
                    <a:gs pos="100000">
                      <a:srgbClr val="FFFFFF"/>
                    </a:gs>
                  </a:gsLst>
                  <a:lin ang="5400000" scaled="1"/>
                </a:gradFill>
                <a:latin typeface="Segoe UI Light"/>
              </a:rPr>
              <a:t>!</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3" name="Rectangle 2"/>
          <p:cNvSpPr/>
          <p:nvPr/>
        </p:nvSpPr>
        <p:spPr bwMode="auto">
          <a:xfrm>
            <a:off x="0" y="1066800"/>
            <a:ext cx="1839581" cy="59277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0" scaled="0"/>
                </a:gradFill>
              </a:rPr>
              <a:t>How the Hackathon will work?</a:t>
            </a:r>
            <a:endParaRPr lang="en-US" dirty="0">
              <a:gradFill>
                <a:gsLst>
                  <a:gs pos="0">
                    <a:schemeClr val="tx2"/>
                  </a:gs>
                  <a:gs pos="100000">
                    <a:schemeClr val="tx2"/>
                  </a:gs>
                </a:gsLst>
                <a:lin ang="0" scaled="0"/>
              </a:gradFill>
            </a:endParaRPr>
          </a:p>
        </p:txBody>
      </p:sp>
      <p:pic>
        <p:nvPicPr>
          <p:cNvPr id="19" name="Picture 18" descr="ShortenCycles.png"/>
          <p:cNvPicPr>
            <a:picLocks noChangeAspect="1"/>
          </p:cNvPicPr>
          <p:nvPr/>
        </p:nvPicPr>
        <p:blipFill rotWithShape="1">
          <a:blip r:embed="rId3" cstate="print">
            <a:extLst>
              <a:ext uri="{28A0092B-C50C-407E-A947-70E740481C1C}">
                <a14:useLocalDpi xmlns:a14="http://schemas.microsoft.com/office/drawing/2010/main" val="0"/>
              </a:ext>
            </a:extLst>
          </a:blip>
          <a:srcRect l="17557" t="9981" r="20811" b="14403"/>
          <a:stretch/>
        </p:blipFill>
        <p:spPr>
          <a:xfrm>
            <a:off x="395191" y="1216448"/>
            <a:ext cx="1235068" cy="1170908"/>
          </a:xfrm>
          <a:prstGeom prst="rect">
            <a:avLst/>
          </a:prstGeom>
        </p:spPr>
      </p:pic>
      <p:grpSp>
        <p:nvGrpSpPr>
          <p:cNvPr id="8" name="Group 7"/>
          <p:cNvGrpSpPr/>
          <p:nvPr/>
        </p:nvGrpSpPr>
        <p:grpSpPr>
          <a:xfrm>
            <a:off x="570808" y="2646378"/>
            <a:ext cx="644414" cy="1093407"/>
            <a:chOff x="9223030" y="-2441251"/>
            <a:chExt cx="2184644" cy="3706781"/>
          </a:xfrm>
        </p:grpSpPr>
        <p:sp>
          <p:nvSpPr>
            <p:cNvPr id="22" name="Rectangle 21"/>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3" name="Rectangle 22"/>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4" name="Rectangle 23"/>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5" name="Rectangle 24"/>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6" name="Rectangle 25"/>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7" name="Rectangle 26"/>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8" name="Rectangle 27"/>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9" name="Rectangle 28"/>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0" name="Freeform 29"/>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1" name="Rectangle 30"/>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2" name="Rectangle 31"/>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3" name="Freeform 32"/>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3" name="Rectangle 62"/>
            <p:cNvSpPr>
              <a:spLocks noChangeArrowheads="1"/>
            </p:cNvSpPr>
            <p:nvPr/>
          </p:nvSpPr>
          <p:spPr bwMode="auto">
            <a:xfrm>
              <a:off x="9347024" y="-2139983"/>
              <a:ext cx="513686" cy="995367"/>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4" name="Rectangle 63"/>
            <p:cNvSpPr>
              <a:spLocks noChangeArrowheads="1"/>
            </p:cNvSpPr>
            <p:nvPr/>
          </p:nvSpPr>
          <p:spPr bwMode="auto">
            <a:xfrm>
              <a:off x="10359636" y="-1921415"/>
              <a:ext cx="436929" cy="776799"/>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5" name="Rectangle 64"/>
            <p:cNvSpPr>
              <a:spLocks noChangeArrowheads="1"/>
            </p:cNvSpPr>
            <p:nvPr/>
          </p:nvSpPr>
          <p:spPr bwMode="auto">
            <a:xfrm>
              <a:off x="10359636" y="-2305385"/>
              <a:ext cx="94471" cy="770892"/>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6" name="Rectangle 65"/>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7" name="Rectangle 66"/>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8" name="Rectangle 67"/>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grpSp>
      <p:pic>
        <p:nvPicPr>
          <p:cNvPr id="69" name="Picture 68" descr="ProcessMachine.png"/>
          <p:cNvPicPr>
            <a:picLocks noChangeAspect="1"/>
          </p:cNvPicPr>
          <p:nvPr/>
        </p:nvPicPr>
        <p:blipFill rotWithShape="1">
          <a:blip r:embed="rId4" cstate="print">
            <a:extLst>
              <a:ext uri="{28A0092B-C50C-407E-A947-70E740481C1C}">
                <a14:useLocalDpi xmlns:a14="http://schemas.microsoft.com/office/drawing/2010/main" val="0"/>
              </a:ext>
            </a:extLst>
          </a:blip>
          <a:srcRect l="12194" t="7355" r="5953" b="9612"/>
          <a:stretch/>
        </p:blipFill>
        <p:spPr>
          <a:xfrm>
            <a:off x="206634" y="4002285"/>
            <a:ext cx="1438908" cy="1127905"/>
          </a:xfrm>
          <a:prstGeom prst="rect">
            <a:avLst/>
          </a:prstGeom>
        </p:spPr>
      </p:pic>
      <p:grpSp>
        <p:nvGrpSpPr>
          <p:cNvPr id="43" name="Group 42"/>
          <p:cNvGrpSpPr/>
          <p:nvPr/>
        </p:nvGrpSpPr>
        <p:grpSpPr>
          <a:xfrm>
            <a:off x="-229495" y="5174845"/>
            <a:ext cx="2222379" cy="1689668"/>
            <a:chOff x="6373086" y="1606825"/>
            <a:chExt cx="6182459" cy="4777354"/>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086" y="1606825"/>
              <a:ext cx="6182459" cy="4777354"/>
            </a:xfrm>
            <a:prstGeom prst="rect">
              <a:avLst/>
            </a:prstGeom>
          </p:spPr>
        </p:pic>
        <p:grpSp>
          <p:nvGrpSpPr>
            <p:cNvPr id="46" name="Group 45"/>
            <p:cNvGrpSpPr/>
            <p:nvPr/>
          </p:nvGrpSpPr>
          <p:grpSpPr>
            <a:xfrm>
              <a:off x="7798369" y="4406016"/>
              <a:ext cx="367162" cy="751100"/>
              <a:chOff x="7367592" y="4320124"/>
              <a:chExt cx="467624" cy="895233"/>
            </a:xfrm>
            <a:solidFill>
              <a:schemeClr val="accent4"/>
            </a:solidFill>
          </p:grpSpPr>
          <p:sp>
            <p:nvSpPr>
              <p:cNvPr id="49" name="Freeform 212"/>
              <p:cNvSpPr>
                <a:spLocks/>
              </p:cNvSpPr>
              <p:nvPr/>
            </p:nvSpPr>
            <p:spPr bwMode="black">
              <a:xfrm>
                <a:off x="7446276" y="5002843"/>
                <a:ext cx="357858" cy="212514"/>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0" name="Freeform 213"/>
              <p:cNvSpPr>
                <a:spLocks noEditPoints="1"/>
              </p:cNvSpPr>
              <p:nvPr/>
            </p:nvSpPr>
            <p:spPr bwMode="black">
              <a:xfrm>
                <a:off x="7367592" y="4320124"/>
                <a:ext cx="467624" cy="569774"/>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1" name="Freeform 214"/>
              <p:cNvSpPr>
                <a:spLocks/>
              </p:cNvSpPr>
              <p:nvPr/>
            </p:nvSpPr>
            <p:spPr bwMode="black">
              <a:xfrm>
                <a:off x="7442356" y="4915338"/>
                <a:ext cx="362899" cy="63601"/>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gr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971" y="4406016"/>
              <a:ext cx="866284" cy="866284"/>
            </a:xfrm>
            <a:prstGeom prst="rect">
              <a:avLst/>
            </a:prstGeom>
          </p:spPr>
        </p:pic>
      </p:grpSp>
    </p:spTree>
    <p:extLst>
      <p:ext uri="{BB962C8B-B14F-4D97-AF65-F5344CB8AC3E}">
        <p14:creationId xmlns:p14="http://schemas.microsoft.com/office/powerpoint/2010/main" val="94208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3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0-#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0-#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3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will your team be Evaluated?</a:t>
            </a:r>
            <a:endParaRPr lang="en-US" dirty="0">
              <a:gradFill>
                <a:gsLst>
                  <a:gs pos="1250">
                    <a:schemeClr val="tx2"/>
                  </a:gs>
                  <a:gs pos="100000">
                    <a:schemeClr val="tx2"/>
                  </a:gs>
                </a:gsLst>
                <a:lin ang="5400000" scaled="0"/>
              </a:gradFill>
            </a:endParaRPr>
          </a:p>
        </p:txBody>
      </p:sp>
      <p:sp>
        <p:nvSpPr>
          <p:cNvPr id="4" name="Text Placeholder 3"/>
          <p:cNvSpPr>
            <a:spLocks noGrp="1"/>
          </p:cNvSpPr>
          <p:nvPr>
            <p:ph type="body" sz="quarter" idx="10"/>
          </p:nvPr>
        </p:nvSpPr>
        <p:spPr>
          <a:xfrm>
            <a:off x="274638" y="1212850"/>
            <a:ext cx="11887200" cy="3141373"/>
          </a:xfrm>
        </p:spPr>
        <p:txBody>
          <a:bodyPr/>
          <a:lstStyle/>
          <a:p>
            <a:r>
              <a:rPr lang="en-US" sz="2800" dirty="0">
                <a:gradFill>
                  <a:gsLst>
                    <a:gs pos="2917">
                      <a:schemeClr val="accent3"/>
                    </a:gs>
                    <a:gs pos="30000">
                      <a:schemeClr val="accent3"/>
                    </a:gs>
                  </a:gsLst>
                  <a:lin ang="5400000" scaled="0"/>
                </a:gradFill>
              </a:rPr>
              <a:t>How creative was the solution? </a:t>
            </a:r>
          </a:p>
          <a:p>
            <a:pPr lvl="1"/>
            <a:r>
              <a:rPr lang="en-US" dirty="0">
                <a:gradFill>
                  <a:gsLst>
                    <a:gs pos="2917">
                      <a:schemeClr val="tx1"/>
                    </a:gs>
                    <a:gs pos="30000">
                      <a:schemeClr val="tx1"/>
                    </a:gs>
                  </a:gsLst>
                  <a:lin ang="5400000" scaled="0"/>
                </a:gradFill>
              </a:rPr>
              <a:t>Did you create something entirely new like a self-service website to deploy dev environments?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(i.e. Azure Websites + Azure Automation + Deployment templates)</a:t>
            </a:r>
          </a:p>
          <a:p>
            <a:pPr>
              <a:spcBef>
                <a:spcPts val="2000"/>
              </a:spcBef>
            </a:pPr>
            <a:r>
              <a:rPr lang="en-US" sz="2800" dirty="0">
                <a:gradFill>
                  <a:gsLst>
                    <a:gs pos="2917">
                      <a:schemeClr val="accent3"/>
                    </a:gs>
                    <a:gs pos="30000">
                      <a:schemeClr val="accent3"/>
                    </a:gs>
                  </a:gsLst>
                  <a:lin ang="5400000" scaled="0"/>
                </a:gradFill>
              </a:rPr>
              <a:t>Did you create anything which could be re-used </a:t>
            </a:r>
            <a:br>
              <a:rPr lang="en-US" sz="2800" dirty="0">
                <a:gradFill>
                  <a:gsLst>
                    <a:gs pos="2917">
                      <a:schemeClr val="accent3"/>
                    </a:gs>
                    <a:gs pos="30000">
                      <a:schemeClr val="accent3"/>
                    </a:gs>
                  </a:gsLst>
                  <a:lin ang="5400000" scaled="0"/>
                </a:gradFill>
              </a:rPr>
            </a:br>
            <a:r>
              <a:rPr lang="en-US" sz="2800" dirty="0">
                <a:gradFill>
                  <a:gsLst>
                    <a:gs pos="2917">
                      <a:schemeClr val="accent3"/>
                    </a:gs>
                    <a:gs pos="30000">
                      <a:schemeClr val="accent3"/>
                    </a:gs>
                  </a:gsLst>
                  <a:lin ang="5400000" scaled="0"/>
                </a:gradFill>
              </a:rPr>
              <a:t>by the general public? </a:t>
            </a:r>
            <a:r>
              <a:rPr lang="en-US" dirty="0" smtClean="0"/>
              <a:t/>
            </a:r>
            <a:br>
              <a:rPr lang="en-US" dirty="0" smtClean="0"/>
            </a:br>
            <a:r>
              <a:rPr lang="en-US" sz="2000" dirty="0">
                <a:gradFill>
                  <a:gsLst>
                    <a:gs pos="2917">
                      <a:schemeClr val="tx1"/>
                    </a:gs>
                    <a:gs pos="30000">
                      <a:schemeClr val="tx1"/>
                    </a:gs>
                  </a:gsLst>
                  <a:lin ang="5400000" scaled="0"/>
                </a:gradFill>
                <a:latin typeface="+mn-lt"/>
              </a:rPr>
              <a:t>i.e. Azure RM template to public </a:t>
            </a:r>
            <a:r>
              <a:rPr lang="en-US" sz="2000" dirty="0" err="1">
                <a:gradFill>
                  <a:gsLst>
                    <a:gs pos="2917">
                      <a:schemeClr val="tx1"/>
                    </a:gs>
                    <a:gs pos="30000">
                      <a:schemeClr val="tx1"/>
                    </a:gs>
                  </a:gsLst>
                  <a:lin ang="5400000" scaled="0"/>
                </a:gradFill>
                <a:latin typeface="+mn-lt"/>
              </a:rPr>
              <a:t>Github</a:t>
            </a:r>
            <a:endParaRPr lang="en-US" sz="2000" dirty="0">
              <a:gradFill>
                <a:gsLst>
                  <a:gs pos="2917">
                    <a:schemeClr val="tx1"/>
                  </a:gs>
                  <a:gs pos="30000">
                    <a:schemeClr val="tx1"/>
                  </a:gs>
                </a:gsLst>
                <a:lin ang="5400000" scaled="0"/>
              </a:gradFill>
              <a:latin typeface="+mn-lt"/>
            </a:endParaRPr>
          </a:p>
          <a:p>
            <a:pPr>
              <a:spcBef>
                <a:spcPts val="2000"/>
              </a:spcBef>
            </a:pPr>
            <a:r>
              <a:rPr lang="en-US" sz="2800" dirty="0">
                <a:gradFill>
                  <a:gsLst>
                    <a:gs pos="2917">
                      <a:schemeClr val="accent3"/>
                    </a:gs>
                    <a:gs pos="30000">
                      <a:schemeClr val="accent3"/>
                    </a:gs>
                  </a:gsLst>
                  <a:lin ang="5400000" scaled="0"/>
                </a:gradFill>
              </a:rPr>
              <a:t>What DevOps Practices have you implemented?</a:t>
            </a:r>
          </a:p>
        </p:txBody>
      </p:sp>
    </p:spTree>
    <p:extLst>
      <p:ext uri="{BB962C8B-B14F-4D97-AF65-F5344CB8AC3E}">
        <p14:creationId xmlns:p14="http://schemas.microsoft.com/office/powerpoint/2010/main" val="15578433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Let’s form our teams!</a:t>
            </a:r>
            <a:endParaRPr lang="en-US" dirty="0">
              <a:gradFill>
                <a:gsLst>
                  <a:gs pos="1250">
                    <a:schemeClr val="tx2"/>
                  </a:gs>
                  <a:gs pos="100000">
                    <a:schemeClr val="tx2"/>
                  </a:gs>
                </a:gsLst>
                <a:lin ang="5400000" scaled="0"/>
              </a:gradFill>
            </a:endParaRPr>
          </a:p>
        </p:txBody>
      </p:sp>
      <p:sp>
        <p:nvSpPr>
          <p:cNvPr id="3" name="Text Placeholder 2"/>
          <p:cNvSpPr>
            <a:spLocks noGrp="1"/>
          </p:cNvSpPr>
          <p:nvPr>
            <p:ph type="body" sz="quarter" idx="10"/>
          </p:nvPr>
        </p:nvSpPr>
        <p:spPr>
          <a:xfrm>
            <a:off x="274638" y="1020369"/>
            <a:ext cx="11887200" cy="579831"/>
          </a:xfrm>
        </p:spPr>
        <p:txBody>
          <a:bodyPr/>
          <a:lstStyle/>
          <a:p>
            <a:pPr defTabSz="932667" fontAlgn="auto">
              <a:spcBef>
                <a:spcPct val="20000"/>
              </a:spcBef>
              <a:spcAft>
                <a:spcPts val="0"/>
              </a:spcAft>
              <a:buClr>
                <a:schemeClr val="tx1"/>
              </a:buClr>
            </a:pPr>
            <a:r>
              <a:rPr lang="en-US" sz="2800" dirty="0">
                <a:gradFill>
                  <a:gsLst>
                    <a:gs pos="2917">
                      <a:schemeClr val="accent6"/>
                    </a:gs>
                    <a:gs pos="30000">
                      <a:schemeClr val="accent6"/>
                    </a:gs>
                  </a:gsLst>
                  <a:lin ang="5400000" scaled="0"/>
                </a:gradFill>
                <a:ea typeface="+mn-ea"/>
              </a:rPr>
              <a:t>On the whiteboard at the front of the class &lt;or other solution&gt; write:</a:t>
            </a:r>
          </a:p>
          <a:p>
            <a:endParaRPr lang="en-US" dirty="0"/>
          </a:p>
        </p:txBody>
      </p:sp>
      <p:sp>
        <p:nvSpPr>
          <p:cNvPr id="5" name="Text Placeholder 5"/>
          <p:cNvSpPr txBox="1">
            <a:spLocks/>
          </p:cNvSpPr>
          <p:nvPr/>
        </p:nvSpPr>
        <p:spPr>
          <a:xfrm>
            <a:off x="277003" y="2095289"/>
            <a:ext cx="11886422" cy="2536079"/>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800" dirty="0">
                <a:gradFill>
                  <a:gsLst>
                    <a:gs pos="2917">
                      <a:schemeClr val="accent3"/>
                    </a:gs>
                    <a:gs pos="30000">
                      <a:schemeClr val="accent3"/>
                    </a:gs>
                  </a:gsLst>
                  <a:lin ang="5400000" scaled="0"/>
                </a:gradFill>
                <a:ea typeface="MS PGothic" pitchFamily="34" charset="-128"/>
              </a:rPr>
              <a:t>Your first name</a:t>
            </a:r>
          </a:p>
          <a:p>
            <a:pPr>
              <a:buClr>
                <a:srgbClr val="FFFFFF"/>
              </a:buClr>
            </a:pPr>
            <a:r>
              <a:rPr lang="en-US" sz="2000" dirty="0">
                <a:gradFill>
                  <a:gsLst>
                    <a:gs pos="2917">
                      <a:schemeClr val="tx1"/>
                    </a:gs>
                    <a:gs pos="30000">
                      <a:schemeClr val="tx1"/>
                    </a:gs>
                  </a:gsLst>
                  <a:lin ang="5400000" scaled="0"/>
                </a:gradFill>
                <a:latin typeface="+mn-lt"/>
                <a:ea typeface="MS PGothic" pitchFamily="34" charset="-128"/>
              </a:rPr>
              <a:t>Rough idea you’d like to work on over the next two days</a:t>
            </a:r>
          </a:p>
          <a:p>
            <a:pPr>
              <a:buClr>
                <a:srgbClr val="FFFFFF"/>
              </a:buClr>
            </a:pPr>
            <a:endParaRPr lang="en-US" sz="2800" dirty="0" smtClean="0">
              <a:gradFill>
                <a:gsLst>
                  <a:gs pos="1250">
                    <a:schemeClr val="tx1"/>
                  </a:gs>
                  <a:gs pos="100000">
                    <a:schemeClr val="tx1"/>
                  </a:gs>
                </a:gsLst>
                <a:lin ang="5400000" scaled="0"/>
              </a:gradFill>
            </a:endParaRPr>
          </a:p>
          <a:p>
            <a:pPr>
              <a:buClr>
                <a:srgbClr val="FFFFFF"/>
              </a:buClr>
            </a:pPr>
            <a:r>
              <a:rPr lang="en-US" sz="2800" dirty="0">
                <a:gradFill>
                  <a:gsLst>
                    <a:gs pos="2917">
                      <a:schemeClr val="accent3"/>
                    </a:gs>
                    <a:gs pos="30000">
                      <a:schemeClr val="accent3"/>
                    </a:gs>
                  </a:gsLst>
                  <a:lin ang="5400000" scaled="0"/>
                </a:gradFill>
                <a:ea typeface="MS PGothic" pitchFamily="34" charset="-128"/>
              </a:rPr>
              <a:t>Examples:</a:t>
            </a:r>
          </a:p>
          <a:p>
            <a:pPr>
              <a:buClr>
                <a:srgbClr val="FFFFFF"/>
              </a:buClr>
            </a:pPr>
            <a:r>
              <a:rPr lang="en-US" sz="2000" dirty="0">
                <a:gradFill>
                  <a:gsLst>
                    <a:gs pos="2917">
                      <a:schemeClr val="tx1"/>
                    </a:gs>
                    <a:gs pos="30000">
                      <a:schemeClr val="tx1"/>
                    </a:gs>
                  </a:gsLst>
                  <a:lin ang="5400000" scaled="0"/>
                </a:gradFill>
                <a:latin typeface="+mn-lt"/>
                <a:ea typeface="MS PGothic" pitchFamily="34" charset="-128"/>
              </a:rPr>
              <a:t>Bob - New Azure RM deployment template for Windows Server Containers cluster with Docker</a:t>
            </a:r>
          </a:p>
          <a:p>
            <a:pPr>
              <a:buClr>
                <a:srgbClr val="FFFFFF"/>
              </a:buClr>
            </a:pPr>
            <a:r>
              <a:rPr lang="en-US" sz="2000" dirty="0" smtClean="0">
                <a:gradFill>
                  <a:gsLst>
                    <a:gs pos="2917">
                      <a:schemeClr val="tx1"/>
                    </a:gs>
                    <a:gs pos="30000">
                      <a:schemeClr val="tx1"/>
                    </a:gs>
                  </a:gsLst>
                  <a:lin ang="5400000" scaled="0"/>
                </a:gradFill>
                <a:latin typeface="+mn-lt"/>
                <a:ea typeface="MS PGothic" pitchFamily="34" charset="-128"/>
              </a:rPr>
              <a:t>Sarah </a:t>
            </a:r>
            <a:r>
              <a:rPr lang="en-US" sz="2000" dirty="0">
                <a:gradFill>
                  <a:gsLst>
                    <a:gs pos="2917">
                      <a:schemeClr val="tx1"/>
                    </a:gs>
                    <a:gs pos="30000">
                      <a:schemeClr val="tx1"/>
                    </a:gs>
                  </a:gsLst>
                  <a:lin ang="5400000" scaled="0"/>
                </a:gradFill>
                <a:latin typeface="+mn-lt"/>
                <a:ea typeface="MS PGothic" pitchFamily="34" charset="-128"/>
              </a:rPr>
              <a:t>- Linux VM with Java app which cures world hunger</a:t>
            </a:r>
          </a:p>
        </p:txBody>
      </p:sp>
    </p:spTree>
    <p:extLst>
      <p:ext uri="{BB962C8B-B14F-4D97-AF65-F5344CB8AC3E}">
        <p14:creationId xmlns:p14="http://schemas.microsoft.com/office/powerpoint/2010/main" val="16179715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6886"/>
          </a:xfrm>
        </p:spPr>
        <p:txBody>
          <a:bodyPr vert="horz" wrap="square" lIns="146304" tIns="91440" rIns="146304" bIns="91440" rtlCol="0" anchor="t">
            <a:spAutoFit/>
          </a:bodyPr>
          <a:lstStyle/>
          <a:p>
            <a:pPr marL="0" indent="0">
              <a:lnSpc>
                <a:spcPct val="100000"/>
              </a:lnSpc>
              <a:buNone/>
            </a:pPr>
            <a:r>
              <a:rPr lang="en-US" sz="2800" dirty="0">
                <a:gradFill>
                  <a:gsLst>
                    <a:gs pos="2917">
                      <a:schemeClr val="accent3"/>
                    </a:gs>
                    <a:gs pos="30000">
                      <a:schemeClr val="accent3"/>
                    </a:gs>
                  </a:gsLst>
                  <a:lin ang="5400000" scaled="0"/>
                </a:gradFill>
              </a:rPr>
              <a:t>Azure Pass Account (one per team)</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Visual Studio Online account (one per team)</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Only one app/</a:t>
            </a:r>
            <a:r>
              <a:rPr lang="en-US" sz="2800" dirty="0" err="1">
                <a:gradFill>
                  <a:gsLst>
                    <a:gs pos="2917">
                      <a:schemeClr val="accent3"/>
                    </a:gs>
                    <a:gs pos="30000">
                      <a:schemeClr val="accent3"/>
                    </a:gs>
                  </a:gsLst>
                  <a:lin ang="5400000" scaled="0"/>
                </a:gradFill>
              </a:rPr>
              <a:t>IaC</a:t>
            </a:r>
            <a:r>
              <a:rPr lang="en-US" sz="2800" dirty="0">
                <a:gradFill>
                  <a:gsLst>
                    <a:gs pos="2917">
                      <a:schemeClr val="accent3"/>
                    </a:gs>
                    <a:gs pos="30000">
                      <a:schemeClr val="accent3"/>
                    </a:gs>
                  </a:gsLst>
                  <a:lin ang="5400000" scaled="0"/>
                </a:gradFill>
              </a:rPr>
              <a:t> per team is all that’s needed</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Development/Working Machine</a:t>
            </a:r>
          </a:p>
          <a:p>
            <a:pPr marL="0" lvl="1" indent="0">
              <a:lnSpc>
                <a:spcPct val="100000"/>
              </a:lnSpc>
              <a:buNone/>
            </a:pPr>
            <a:r>
              <a:rPr lang="en-US" sz="2000" dirty="0">
                <a:gradFill>
                  <a:gsLst>
                    <a:gs pos="2917">
                      <a:schemeClr val="tx1"/>
                    </a:gs>
                    <a:gs pos="30000">
                      <a:schemeClr val="tx1"/>
                    </a:gs>
                  </a:gsLst>
                  <a:lin ang="5400000" scaled="0"/>
                </a:gradFill>
              </a:rPr>
              <a:t>You can use your own and/or a VS 2015 VM from the Azure Gallery</a:t>
            </a:r>
          </a:p>
          <a:p>
            <a:pPr marL="0" lvl="1" indent="0">
              <a:lnSpc>
                <a:spcPct val="100000"/>
              </a:lnSpc>
              <a:buNone/>
            </a:pPr>
            <a:r>
              <a:rPr lang="en-US" sz="2000" dirty="0">
                <a:gradFill>
                  <a:gsLst>
                    <a:gs pos="2917">
                      <a:schemeClr val="tx1"/>
                    </a:gs>
                    <a:gs pos="30000">
                      <a:schemeClr val="tx1"/>
                    </a:gs>
                  </a:gsLst>
                  <a:lin ang="5400000" scaled="0"/>
                </a:gradFill>
              </a:rPr>
              <a:t>Note: Azure SDK and Azure PowerShell can install via Web Platform installer.</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This Deck (with all the DevOps Practices)</a:t>
            </a:r>
          </a:p>
          <a:p>
            <a:pPr marL="342835" lvl="1" indent="0">
              <a:lnSpc>
                <a:spcPct val="100000"/>
              </a:lnSpc>
              <a:buNone/>
            </a:pPr>
            <a:r>
              <a:rPr lang="en-US" b="1" i="1" dirty="0" smtClean="0">
                <a:solidFill>
                  <a:srgbClr val="E91D27"/>
                </a:solidFill>
                <a:latin typeface="Segoe UI" charset="0"/>
                <a:cs typeface="Segoe UI" charset="0"/>
              </a:rPr>
              <a:t>&lt;speaker-insert-your-</a:t>
            </a:r>
            <a:r>
              <a:rPr lang="en-US" b="1" i="1" dirty="0" err="1" smtClean="0">
                <a:solidFill>
                  <a:srgbClr val="E91D27"/>
                </a:solidFill>
                <a:latin typeface="Segoe UI" charset="0"/>
                <a:cs typeface="Segoe UI" charset="0"/>
              </a:rPr>
              <a:t>url</a:t>
            </a:r>
            <a:r>
              <a:rPr lang="en-US" b="1" i="1" dirty="0" smtClean="0">
                <a:solidFill>
                  <a:srgbClr val="E91D27"/>
                </a:solidFill>
                <a:latin typeface="Segoe UI" charset="0"/>
                <a:cs typeface="Segoe UI" charset="0"/>
              </a:rPr>
              <a:t>&gt;</a:t>
            </a:r>
            <a:endParaRPr lang="en-US" b="1" i="1" dirty="0">
              <a:solidFill>
                <a:srgbClr val="E91D27"/>
              </a:solidFill>
              <a:latin typeface="Segoe UI" charset="0"/>
              <a:cs typeface="Segoe UI" charset="0"/>
              <a:hlinkClick r:id="rId3"/>
            </a:endParaRP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Start Hacking: Account Information</a:t>
            </a:r>
            <a:endParaRPr lang="en-US" dirty="0">
              <a:gradFill>
                <a:gsLst>
                  <a:gs pos="1250">
                    <a:schemeClr val="tx2"/>
                  </a:gs>
                  <a:gs pos="100000">
                    <a:schemeClr val="tx2"/>
                  </a:gs>
                </a:gsLst>
                <a:lin ang="5400000" scaled="0"/>
              </a:gradFill>
            </a:endParaRPr>
          </a:p>
        </p:txBody>
      </p:sp>
    </p:spTree>
    <p:extLst>
      <p:ext uri="{BB962C8B-B14F-4D97-AF65-F5344CB8AC3E}">
        <p14:creationId xmlns:p14="http://schemas.microsoft.com/office/powerpoint/2010/main" val="5892904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14056"/>
          </a:xfrm>
        </p:spPr>
        <p:txBody>
          <a:bodyPr/>
          <a:lstStyle/>
          <a:p>
            <a:pPr marL="0" indent="0">
              <a:lnSpc>
                <a:spcPct val="100000"/>
              </a:lnSpc>
              <a:buNone/>
            </a:pPr>
            <a:r>
              <a:rPr lang="en-US" sz="2800" dirty="0">
                <a:gradFill>
                  <a:gsLst>
                    <a:gs pos="2917">
                      <a:schemeClr val="accent3"/>
                    </a:gs>
                    <a:gs pos="30000">
                      <a:schemeClr val="accent3"/>
                    </a:gs>
                  </a:gsLst>
                  <a:lin ang="5400000" scaled="0"/>
                </a:gradFill>
              </a:rPr>
              <a:t>Fabrikam Fiber</a:t>
            </a:r>
          </a:p>
          <a:p>
            <a:pPr marL="0" lvl="1" indent="0">
              <a:lnSpc>
                <a:spcPct val="100000"/>
              </a:lnSpc>
              <a:buNone/>
            </a:pPr>
            <a:r>
              <a:rPr lang="en-US" sz="2000" dirty="0">
                <a:gradFill>
                  <a:gsLst>
                    <a:gs pos="2917">
                      <a:schemeClr val="tx1"/>
                    </a:gs>
                    <a:gs pos="30000">
                      <a:schemeClr val="tx1"/>
                    </a:gs>
                  </a:gsLst>
                  <a:lin ang="5400000" scaled="0"/>
                </a:gradFill>
                <a:hlinkClick r:id="rId3"/>
              </a:rPr>
              <a:t>https://github.com/dtzar/FabrikamFiber</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Azure Website + SQL Azure DB</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Parts Unlimited</a:t>
            </a:r>
          </a:p>
          <a:p>
            <a:pPr marL="0" lvl="1" indent="0">
              <a:lnSpc>
                <a:spcPct val="100000"/>
              </a:lnSpc>
              <a:buNone/>
            </a:pPr>
            <a:r>
              <a:rPr lang="en-US" sz="2000" dirty="0">
                <a:gradFill>
                  <a:gsLst>
                    <a:gs pos="2917">
                      <a:schemeClr val="tx1"/>
                    </a:gs>
                    <a:gs pos="30000">
                      <a:schemeClr val="tx1"/>
                    </a:gs>
                  </a:gsLst>
                  <a:lin ang="5400000" scaled="0"/>
                </a:gradFill>
                <a:hlinkClick r:id="rId4"/>
              </a:rPr>
              <a:t>https://github.com/Microsoft/PartsUnlimited</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Azure Website + SQL Azure DB (with lots of advanced features enabled in the deployment </a:t>
            </a:r>
            <a:r>
              <a:rPr lang="en-US" sz="2000" dirty="0" smtClean="0">
                <a:gradFill>
                  <a:gsLst>
                    <a:gs pos="2917">
                      <a:schemeClr val="tx1"/>
                    </a:gs>
                    <a:gs pos="30000">
                      <a:schemeClr val="tx1"/>
                    </a:gs>
                  </a:gsLst>
                  <a:lin ang="5400000" scaled="0"/>
                </a:gradFill>
              </a:rPr>
              <a:t/>
            </a:r>
            <a:br>
              <a:rPr lang="en-US" sz="2000" dirty="0" smtClean="0">
                <a:gradFill>
                  <a:gsLst>
                    <a:gs pos="2917">
                      <a:schemeClr val="tx1"/>
                    </a:gs>
                    <a:gs pos="30000">
                      <a:schemeClr val="tx1"/>
                    </a:gs>
                  </a:gsLst>
                  <a:lin ang="5400000" scaled="0"/>
                </a:gradFill>
              </a:rPr>
            </a:br>
            <a:r>
              <a:rPr lang="en-US" sz="2000" dirty="0" smtClean="0">
                <a:gradFill>
                  <a:gsLst>
                    <a:gs pos="2917">
                      <a:schemeClr val="tx1"/>
                    </a:gs>
                    <a:gs pos="30000">
                      <a:schemeClr val="tx1"/>
                    </a:gs>
                  </a:gsLst>
                  <a:lin ang="5400000" scaled="0"/>
                </a:gradFill>
              </a:rPr>
              <a:t>template </a:t>
            </a:r>
            <a:r>
              <a:rPr lang="en-US" sz="2000" dirty="0">
                <a:gradFill>
                  <a:gsLst>
                    <a:gs pos="2917">
                      <a:schemeClr val="tx1"/>
                    </a:gs>
                    <a:gs pos="30000">
                      <a:schemeClr val="tx1"/>
                    </a:gs>
                  </a:gsLst>
                  <a:lin ang="5400000" scaled="0"/>
                </a:gradFill>
              </a:rPr>
              <a:t>themselves)</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Parts Unlimited MRP</a:t>
            </a:r>
          </a:p>
          <a:p>
            <a:pPr marL="0" lvl="1" indent="0">
              <a:lnSpc>
                <a:spcPct val="100000"/>
              </a:lnSpc>
              <a:buNone/>
            </a:pPr>
            <a:r>
              <a:rPr lang="en-US" sz="2000" dirty="0">
                <a:gradFill>
                  <a:gsLst>
                    <a:gs pos="2917">
                      <a:schemeClr val="tx1"/>
                    </a:gs>
                    <a:gs pos="30000">
                      <a:schemeClr val="tx1"/>
                    </a:gs>
                  </a:gsLst>
                  <a:lin ang="5400000" scaled="0"/>
                </a:gradFill>
                <a:hlinkClick r:id="rId5"/>
              </a:rPr>
              <a:t>https://github.com/Microsoft/PartsUnlimitedMRP</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Linux, Java, Tomcat, MongoDB application with Chef Recipe</a:t>
            </a: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Sample Applications</a:t>
            </a:r>
            <a:endParaRPr lang="en-US" dirty="0">
              <a:gradFill>
                <a:gsLst>
                  <a:gs pos="1250">
                    <a:schemeClr val="tx2"/>
                  </a:gs>
                  <a:gs pos="100000">
                    <a:schemeClr val="tx2"/>
                  </a:gs>
                </a:gsLst>
                <a:lin ang="5400000" scaled="0"/>
              </a:gradFill>
            </a:endParaRPr>
          </a:p>
        </p:txBody>
      </p:sp>
    </p:spTree>
    <p:extLst>
      <p:ext uri="{BB962C8B-B14F-4D97-AF65-F5344CB8AC3E}">
        <p14:creationId xmlns:p14="http://schemas.microsoft.com/office/powerpoint/2010/main" val="20123131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gradFill>
                  <a:gsLst>
                    <a:gs pos="2917">
                      <a:schemeClr val="tx2"/>
                    </a:gs>
                    <a:gs pos="30000">
                      <a:schemeClr val="tx2"/>
                    </a:gs>
                  </a:gsLst>
                  <a:lin ang="5400000" scaled="0"/>
                </a:gradFill>
              </a:rPr>
              <a:t>Free Resources for DevOps Practices</a:t>
            </a:r>
            <a:endParaRPr lang="en-US" dirty="0">
              <a:gradFill>
                <a:gsLst>
                  <a:gs pos="2917">
                    <a:schemeClr val="tx2"/>
                  </a:gs>
                  <a:gs pos="30000">
                    <a:schemeClr val="tx2"/>
                  </a:gs>
                </a:gsLst>
                <a:lin ang="5400000" scaled="0"/>
              </a:gradFill>
            </a:endParaRPr>
          </a:p>
        </p:txBody>
      </p:sp>
      <p:sp>
        <p:nvSpPr>
          <p:cNvPr id="6" name="Text Placeholder 5"/>
          <p:cNvSpPr>
            <a:spLocks noGrp="1"/>
          </p:cNvSpPr>
          <p:nvPr>
            <p:ph type="body" sz="quarter" idx="10"/>
          </p:nvPr>
        </p:nvSpPr>
        <p:spPr>
          <a:xfrm>
            <a:off x="277846" y="1668723"/>
            <a:ext cx="11885514" cy="1249573"/>
          </a:xfrm>
        </p:spPr>
        <p:txBody>
          <a:bodyPr/>
          <a:lstStyle/>
          <a:p>
            <a:pPr>
              <a:spcBef>
                <a:spcPts val="900"/>
              </a:spcBef>
              <a:spcAft>
                <a:spcPts val="0"/>
              </a:spcAft>
            </a:pPr>
            <a:r>
              <a:rPr lang="en-US" sz="2800" dirty="0">
                <a:gradFill>
                  <a:gsLst>
                    <a:gs pos="2917">
                      <a:schemeClr val="accent3"/>
                    </a:gs>
                    <a:gs pos="30000">
                      <a:schemeClr val="accent3"/>
                    </a:gs>
                  </a:gsLst>
                  <a:lin ang="5400000" scaled="0"/>
                </a:gradFill>
              </a:rPr>
              <a:t>Optimize your DevOps practices and tools: </a:t>
            </a:r>
            <a:endParaRPr lang="en-US" sz="2800" dirty="0" smtClean="0">
              <a:gradFill>
                <a:gsLst>
                  <a:gs pos="2917">
                    <a:schemeClr val="accent3"/>
                  </a:gs>
                  <a:gs pos="30000">
                    <a:schemeClr val="accent3"/>
                  </a:gs>
                </a:gsLst>
                <a:lin ang="5400000" scaled="0"/>
              </a:gradFill>
            </a:endParaRPr>
          </a:p>
          <a:p>
            <a:pPr lvl="1"/>
            <a:r>
              <a:rPr lang="en-US" dirty="0" smtClean="0">
                <a:gradFill>
                  <a:gsLst>
                    <a:gs pos="2917">
                      <a:schemeClr val="tx1"/>
                    </a:gs>
                    <a:gs pos="30000">
                      <a:schemeClr val="tx1"/>
                    </a:gs>
                  </a:gsLst>
                  <a:lin ang="5400000" scaled="0"/>
                </a:gradFill>
              </a:rPr>
              <a:t>Get started on your DevOps journey:  </a:t>
            </a:r>
            <a:r>
              <a:rPr lang="en-US" dirty="0" smtClean="0">
                <a:gradFill>
                  <a:gsLst>
                    <a:gs pos="2917">
                      <a:schemeClr val="tx1"/>
                    </a:gs>
                    <a:gs pos="30000">
                      <a:schemeClr val="tx1"/>
                    </a:gs>
                  </a:gsLst>
                  <a:lin ang="5400000" scaled="0"/>
                </a:gradFill>
                <a:hlinkClick r:id="rId3"/>
              </a:rPr>
              <a:t>aka.ms/devops</a:t>
            </a:r>
            <a:endParaRPr lang="en-US" dirty="0" smtClean="0">
              <a:gradFill>
                <a:gsLst>
                  <a:gs pos="2917">
                    <a:schemeClr val="tx1"/>
                  </a:gs>
                  <a:gs pos="30000">
                    <a:schemeClr val="tx1"/>
                  </a:gs>
                </a:gsLst>
                <a:lin ang="5400000" scaled="0"/>
              </a:gradFill>
            </a:endParaRPr>
          </a:p>
          <a:p>
            <a:pPr lvl="1"/>
            <a:endParaRPr lang="en-US" dirty="0">
              <a:gradFill>
                <a:gsLst>
                  <a:gs pos="2917">
                    <a:schemeClr val="tx1"/>
                  </a:gs>
                  <a:gs pos="30000">
                    <a:schemeClr val="tx1"/>
                  </a:gs>
                </a:gsLst>
                <a:lin ang="5400000" scaled="0"/>
              </a:gradFill>
            </a:endParaRPr>
          </a:p>
        </p:txBody>
      </p:sp>
      <p:sp>
        <p:nvSpPr>
          <p:cNvPr id="7" name="Text Placeholder 5"/>
          <p:cNvSpPr txBox="1">
            <a:spLocks/>
          </p:cNvSpPr>
          <p:nvPr/>
        </p:nvSpPr>
        <p:spPr>
          <a:xfrm>
            <a:off x="274516" y="2689019"/>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2917">
                      <a:schemeClr val="accent3"/>
                    </a:gs>
                    <a:gs pos="30000">
                      <a:schemeClr val="accent3"/>
                    </a:gs>
                  </a:gsLst>
                </a:gradFill>
              </a:rPr>
              <a:t>Download the Forrester Infrastructure-as-Code whitepaper:</a:t>
            </a:r>
            <a:r>
              <a:rPr lang="en-US" sz="2800" dirty="0">
                <a:solidFill>
                  <a:srgbClr val="46877F"/>
                </a:solidFill>
              </a:rPr>
              <a:t> </a:t>
            </a:r>
          </a:p>
          <a:p>
            <a:pPr lvl="1"/>
            <a:r>
              <a:rPr lang="en-US" dirty="0">
                <a:gradFill>
                  <a:gsLst>
                    <a:gs pos="2917">
                      <a:schemeClr val="tx1"/>
                    </a:gs>
                    <a:gs pos="30000">
                      <a:schemeClr val="tx1"/>
                    </a:gs>
                  </a:gsLst>
                  <a:lin ang="5400000" scaled="0"/>
                </a:gradFill>
              </a:rPr>
              <a:t>Complexity kills.  Automate with Infra as code: </a:t>
            </a:r>
            <a:r>
              <a:rPr lang="en-US" dirty="0">
                <a:gradFill>
                  <a:gsLst>
                    <a:gs pos="2917">
                      <a:schemeClr val="tx1"/>
                    </a:gs>
                    <a:gs pos="30000">
                      <a:schemeClr val="tx1"/>
                    </a:gs>
                  </a:gsLst>
                  <a:lin ang="5400000" scaled="0"/>
                </a:gradFill>
                <a:hlinkClick r:id="rId4"/>
              </a:rPr>
              <a:t>aka.ms/</a:t>
            </a:r>
            <a:r>
              <a:rPr lang="en-US" dirty="0" err="1">
                <a:gradFill>
                  <a:gsLst>
                    <a:gs pos="2917">
                      <a:schemeClr val="tx1"/>
                    </a:gs>
                    <a:gs pos="30000">
                      <a:schemeClr val="tx1"/>
                    </a:gs>
                  </a:gsLst>
                  <a:lin ang="5400000" scaled="0"/>
                </a:gradFill>
                <a:hlinkClick r:id="rId4"/>
              </a:rPr>
              <a:t>iac_tlp</a:t>
            </a:r>
            <a:endParaRPr lang="en-US" dirty="0">
              <a:gradFill>
                <a:gsLst>
                  <a:gs pos="2917">
                    <a:schemeClr val="tx1"/>
                  </a:gs>
                  <a:gs pos="30000">
                    <a:schemeClr val="tx1"/>
                  </a:gs>
                </a:gsLst>
                <a:lin ang="5400000" scaled="0"/>
              </a:gradFill>
            </a:endParaRPr>
          </a:p>
        </p:txBody>
      </p:sp>
      <p:sp>
        <p:nvSpPr>
          <p:cNvPr id="8" name="Text Placeholder 5"/>
          <p:cNvSpPr txBox="1">
            <a:spLocks/>
          </p:cNvSpPr>
          <p:nvPr/>
        </p:nvSpPr>
        <p:spPr>
          <a:xfrm>
            <a:off x="274516" y="5707852"/>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gradFill>
                  <a:gsLst>
                    <a:gs pos="2917">
                      <a:schemeClr val="accent3"/>
                    </a:gs>
                    <a:gs pos="30000">
                      <a:schemeClr val="accent3"/>
                    </a:gs>
                  </a:gsLst>
                  <a:lin ang="5400000" scaled="0"/>
                </a:gradFill>
              </a:rPr>
              <a:t>Learn DevOps Practices hands-on with PartsUnlimited apps</a:t>
            </a:r>
            <a:endParaRPr lang="en-US" sz="2800" dirty="0">
              <a:gradFill>
                <a:gsLst>
                  <a:gs pos="2917">
                    <a:schemeClr val="accent3"/>
                  </a:gs>
                  <a:gs pos="30000">
                    <a:schemeClr val="accent3"/>
                  </a:gs>
                </a:gsLst>
                <a:lin ang="5400000" scaled="0"/>
              </a:gradFill>
            </a:endParaRPr>
          </a:p>
          <a:p>
            <a:pPr lvl="1"/>
            <a:r>
              <a:rPr lang="en-US" sz="1960" dirty="0" smtClean="0">
                <a:gradFill>
                  <a:gsLst>
                    <a:gs pos="2917">
                      <a:schemeClr val="tx1"/>
                    </a:gs>
                    <a:gs pos="30000">
                      <a:schemeClr val="tx1"/>
                    </a:gs>
                  </a:gsLst>
                  <a:lin ang="5400000" scaled="0"/>
                </a:gradFill>
                <a:hlinkClick r:id="rId5"/>
              </a:rPr>
              <a:t>github.com/Microsoft/PartsUnlimited</a:t>
            </a:r>
            <a:r>
              <a:rPr lang="en-US" sz="1960" dirty="0" smtClean="0">
                <a:gradFill>
                  <a:gsLst>
                    <a:gs pos="2917">
                      <a:schemeClr val="tx1"/>
                    </a:gs>
                    <a:gs pos="30000">
                      <a:schemeClr val="tx1"/>
                    </a:gs>
                  </a:gsLst>
                  <a:lin ang="5400000" scaled="0"/>
                </a:gradFill>
              </a:rPr>
              <a:t> and </a:t>
            </a:r>
            <a:r>
              <a:rPr lang="en-US" sz="1960" dirty="0" smtClean="0">
                <a:gradFill>
                  <a:gsLst>
                    <a:gs pos="2917">
                      <a:schemeClr val="tx1"/>
                    </a:gs>
                    <a:gs pos="30000">
                      <a:schemeClr val="tx1"/>
                    </a:gs>
                  </a:gsLst>
                  <a:lin ang="5400000" scaled="0"/>
                </a:gradFill>
                <a:hlinkClick r:id="rId6"/>
              </a:rPr>
              <a:t>github.com/Microsoft/</a:t>
            </a:r>
            <a:r>
              <a:rPr lang="en-US" sz="1960" dirty="0" err="1" smtClean="0">
                <a:gradFill>
                  <a:gsLst>
                    <a:gs pos="2917">
                      <a:schemeClr val="tx1"/>
                    </a:gs>
                    <a:gs pos="30000">
                      <a:schemeClr val="tx1"/>
                    </a:gs>
                  </a:gsLst>
                  <a:lin ang="5400000" scaled="0"/>
                </a:gradFill>
                <a:hlinkClick r:id="rId6"/>
              </a:rPr>
              <a:t>PartsUnlimitedMRP</a:t>
            </a:r>
            <a:r>
              <a:rPr lang="en-US" sz="1960" dirty="0" smtClean="0">
                <a:gradFill>
                  <a:gsLst>
                    <a:gs pos="2917">
                      <a:schemeClr val="tx1"/>
                    </a:gs>
                    <a:gs pos="30000">
                      <a:schemeClr val="tx1"/>
                    </a:gs>
                  </a:gsLst>
                  <a:lin ang="5400000" scaled="0"/>
                </a:gradFill>
              </a:rPr>
              <a:t> </a:t>
            </a:r>
            <a:endParaRPr lang="en-US" sz="1960" dirty="0">
              <a:gradFill>
                <a:gsLst>
                  <a:gs pos="2917">
                    <a:schemeClr val="tx1"/>
                  </a:gs>
                  <a:gs pos="30000">
                    <a:schemeClr val="tx1"/>
                  </a:gs>
                </a:gsLst>
                <a:lin ang="5400000" scaled="0"/>
              </a:gradFill>
            </a:endParaRPr>
          </a:p>
        </p:txBody>
      </p:sp>
      <p:sp>
        <p:nvSpPr>
          <p:cNvPr id="9" name="Text Placeholder 5"/>
          <p:cNvSpPr txBox="1">
            <a:spLocks/>
          </p:cNvSpPr>
          <p:nvPr/>
        </p:nvSpPr>
        <p:spPr>
          <a:xfrm>
            <a:off x="277846" y="899287"/>
            <a:ext cx="11885514" cy="636529"/>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a:gradFill>
                  <a:gsLst>
                    <a:gs pos="2917">
                      <a:schemeClr val="accent6"/>
                    </a:gs>
                    <a:gs pos="30000">
                      <a:schemeClr val="accent6"/>
                    </a:gs>
                  </a:gsLst>
                  <a:lin ang="5400000" scaled="0"/>
                </a:gradFill>
              </a:rPr>
              <a:t>Accelerate your application delivery lifecycle</a:t>
            </a:r>
          </a:p>
        </p:txBody>
      </p:sp>
      <p:sp>
        <p:nvSpPr>
          <p:cNvPr id="10" name="Text Placeholder 5"/>
          <p:cNvSpPr txBox="1">
            <a:spLocks/>
          </p:cNvSpPr>
          <p:nvPr/>
        </p:nvSpPr>
        <p:spPr>
          <a:xfrm>
            <a:off x="274515" y="3635005"/>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2917">
                      <a:schemeClr val="accent3"/>
                    </a:gs>
                    <a:gs pos="30000">
                      <a:schemeClr val="accent3"/>
                    </a:gs>
                  </a:gsLst>
                  <a:lin ang="5400000" scaled="0"/>
                </a:gradFill>
              </a:rPr>
              <a:t>Technical resources for Practitioners: </a:t>
            </a:r>
          </a:p>
          <a:p>
            <a:pPr lvl="1"/>
            <a:r>
              <a:rPr lang="en-US" dirty="0">
                <a:gradFill>
                  <a:gsLst>
                    <a:gs pos="2917">
                      <a:schemeClr val="tx1"/>
                    </a:gs>
                    <a:gs pos="30000">
                      <a:schemeClr val="tx1"/>
                    </a:gs>
                  </a:gsLst>
                  <a:lin ang="5400000" scaled="0"/>
                </a:gradFill>
              </a:rPr>
              <a:t>Get access to free online </a:t>
            </a:r>
            <a:r>
              <a:rPr lang="en-US" dirty="0" smtClean="0">
                <a:gradFill>
                  <a:gsLst>
                    <a:gs pos="2917">
                      <a:schemeClr val="tx1"/>
                    </a:gs>
                    <a:gs pos="30000">
                      <a:schemeClr val="tx1"/>
                    </a:gs>
                  </a:gsLst>
                  <a:lin ang="5400000" scaled="0"/>
                </a:gradFill>
              </a:rPr>
              <a:t>training: </a:t>
            </a:r>
            <a:r>
              <a:rPr lang="en-US" dirty="0">
                <a:gradFill>
                  <a:gsLst>
                    <a:gs pos="2917">
                      <a:schemeClr val="tx1"/>
                    </a:gs>
                    <a:gs pos="30000">
                      <a:schemeClr val="tx1"/>
                    </a:gs>
                  </a:gsLst>
                  <a:lin ang="5400000" scaled="0"/>
                </a:gradFill>
                <a:hlinkClick r:id="rId7"/>
              </a:rPr>
              <a:t>aka.ms/</a:t>
            </a:r>
            <a:r>
              <a:rPr lang="en-US" dirty="0" err="1">
                <a:gradFill>
                  <a:gsLst>
                    <a:gs pos="2917">
                      <a:schemeClr val="tx1"/>
                    </a:gs>
                    <a:gs pos="30000">
                      <a:schemeClr val="tx1"/>
                    </a:gs>
                  </a:gsLst>
                  <a:lin ang="5400000" scaled="0"/>
                </a:gradFill>
                <a:hlinkClick r:id="rId7"/>
              </a:rPr>
              <a:t>devopsmva</a:t>
            </a:r>
            <a:endParaRPr lang="en-US" dirty="0">
              <a:gradFill>
                <a:gsLst>
                  <a:gs pos="2917">
                    <a:schemeClr val="tx1"/>
                  </a:gs>
                  <a:gs pos="30000">
                    <a:schemeClr val="tx1"/>
                  </a:gs>
                </a:gsLst>
                <a:lin ang="5400000" scaled="0"/>
              </a:gradFill>
            </a:endParaRPr>
          </a:p>
        </p:txBody>
      </p:sp>
      <p:sp>
        <p:nvSpPr>
          <p:cNvPr id="11" name="Text Placeholder 5"/>
          <p:cNvSpPr txBox="1">
            <a:spLocks/>
          </p:cNvSpPr>
          <p:nvPr/>
        </p:nvSpPr>
        <p:spPr>
          <a:xfrm>
            <a:off x="286883" y="4706655"/>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gradFill>
                  <a:gsLst>
                    <a:gs pos="2917">
                      <a:schemeClr val="accent3"/>
                    </a:gs>
                    <a:gs pos="30000">
                      <a:schemeClr val="accent3"/>
                    </a:gs>
                  </a:gsLst>
                  <a:lin ang="5400000" scaled="0"/>
                </a:gradFill>
              </a:rPr>
              <a:t>DevOps Maturity Self-Assessment</a:t>
            </a:r>
            <a:endParaRPr lang="en-US" sz="2745" dirty="0">
              <a:gradFill>
                <a:gsLst>
                  <a:gs pos="2917">
                    <a:schemeClr val="accent3"/>
                  </a:gs>
                  <a:gs pos="30000">
                    <a:schemeClr val="accent3"/>
                  </a:gs>
                </a:gsLst>
                <a:lin ang="5400000" scaled="0"/>
              </a:gradFill>
            </a:endParaRPr>
          </a:p>
          <a:p>
            <a:pPr lvl="1"/>
            <a:r>
              <a:rPr lang="en-US" sz="1961" dirty="0" smtClean="0">
                <a:gradFill>
                  <a:gsLst>
                    <a:gs pos="2917">
                      <a:schemeClr val="tx1"/>
                    </a:gs>
                    <a:gs pos="30000">
                      <a:schemeClr val="tx1"/>
                    </a:gs>
                  </a:gsLst>
                  <a:lin ang="5400000" scaled="0"/>
                </a:gradFill>
              </a:rPr>
              <a:t>See where your organization is at across 7 areas</a:t>
            </a:r>
            <a:r>
              <a:rPr lang="en-US" sz="1961" dirty="0">
                <a:gradFill>
                  <a:gsLst>
                    <a:gs pos="2917">
                      <a:schemeClr val="tx1"/>
                    </a:gs>
                    <a:gs pos="30000">
                      <a:schemeClr val="tx1"/>
                    </a:gs>
                  </a:gsLst>
                  <a:lin ang="5400000" scaled="0"/>
                </a:gradFill>
              </a:rPr>
              <a:t>: </a:t>
            </a:r>
            <a:r>
              <a:rPr lang="en-US" sz="1961" dirty="0">
                <a:gradFill>
                  <a:gsLst>
                    <a:gs pos="2917">
                      <a:schemeClr val="tx1"/>
                    </a:gs>
                    <a:gs pos="30000">
                      <a:schemeClr val="tx1"/>
                    </a:gs>
                  </a:gsLst>
                  <a:lin ang="5400000" scaled="0"/>
                </a:gradFill>
                <a:hlinkClick r:id="rId8"/>
              </a:rPr>
              <a:t>http://devopsassessment.azurewebsites.net</a:t>
            </a:r>
            <a:r>
              <a:rPr lang="en-US" sz="1961" dirty="0" smtClean="0">
                <a:gradFill>
                  <a:gsLst>
                    <a:gs pos="2917">
                      <a:schemeClr val="tx1"/>
                    </a:gs>
                    <a:gs pos="30000">
                      <a:schemeClr val="tx1"/>
                    </a:gs>
                  </a:gsLst>
                  <a:lin ang="5400000" scaled="0"/>
                </a:gradFill>
                <a:hlinkClick r:id="rId8"/>
              </a:rPr>
              <a:t>/</a:t>
            </a:r>
            <a:r>
              <a:rPr lang="en-US" sz="1961" dirty="0" smtClean="0">
                <a:gradFill>
                  <a:gsLst>
                    <a:gs pos="2917">
                      <a:schemeClr val="tx1"/>
                    </a:gs>
                    <a:gs pos="30000">
                      <a:schemeClr val="tx1"/>
                    </a:gs>
                  </a:gsLst>
                  <a:lin ang="5400000" scaled="0"/>
                </a:gradFill>
              </a:rPr>
              <a:t> </a:t>
            </a: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84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blackWhite">
          <a:xfrm>
            <a:off x="554181" y="6079032"/>
            <a:ext cx="11675919"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Microsoft, </a:t>
            </a:r>
            <a:r>
              <a:rPr lang="en-US" sz="700" dirty="0" smtClean="0">
                <a:gradFill>
                  <a:gsLst>
                    <a:gs pos="0">
                      <a:schemeClr val="tx1"/>
                    </a:gs>
                    <a:gs pos="100000">
                      <a:schemeClr val="tx1"/>
                    </a:gs>
                  </a:gsLst>
                  <a:lin ang="5400000" scaled="0"/>
                </a:gradFill>
                <a:cs typeface="Segoe UI" pitchFamily="34" charset="0"/>
              </a:rPr>
              <a:t>Windows </a:t>
            </a:r>
            <a:r>
              <a:rPr lang="en-US" sz="700" dirty="0">
                <a:gradFill>
                  <a:gsLst>
                    <a:gs pos="0">
                      <a:schemeClr val="tx1"/>
                    </a:gs>
                    <a:gs pos="100000">
                      <a:schemeClr val="tx1"/>
                    </a:gs>
                  </a:gsLst>
                  <a:lin ang="5400000" scaled="0"/>
                </a:gradFill>
                <a:cs typeface="Segoe UI" pitchFamily="34" charset="0"/>
              </a:rPr>
              <a:t>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1" y="2590445"/>
            <a:ext cx="4777048" cy="1757206"/>
          </a:xfrm>
          <a:prstGeom prst="rect">
            <a:avLst/>
          </a:prstGeom>
        </p:spPr>
      </p:pic>
    </p:spTree>
    <p:extLst>
      <p:ext uri="{BB962C8B-B14F-4D97-AF65-F5344CB8AC3E}">
        <p14:creationId xmlns:p14="http://schemas.microsoft.com/office/powerpoint/2010/main" val="5911286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first </a:t>
            </a:r>
            <a:r>
              <a:rPr lang="en-US" dirty="0">
                <a:gradFill>
                  <a:gsLst>
                    <a:gs pos="1250">
                      <a:schemeClr val="tx2"/>
                    </a:gs>
                    <a:gs pos="100000">
                      <a:schemeClr val="tx2"/>
                    </a:gs>
                  </a:gsLst>
                  <a:lin ang="5400000" scaled="0"/>
                </a:gradFill>
              </a:rPr>
              <a:t>w</a:t>
            </a:r>
            <a:r>
              <a:rPr lang="en-US" dirty="0" smtClean="0">
                <a:gradFill>
                  <a:gsLst>
                    <a:gs pos="1250">
                      <a:schemeClr val="tx2"/>
                    </a:gs>
                    <a:gs pos="100000">
                      <a:schemeClr val="tx2"/>
                    </a:gs>
                  </a:gsLst>
                  <a:lin ang="5400000" scaled="0"/>
                </a:gradFill>
              </a:rPr>
              <a:t>ay (systems thinking)</a:t>
            </a:r>
            <a:endParaRPr lang="en-US" dirty="0">
              <a:gradFill>
                <a:gsLst>
                  <a:gs pos="1250">
                    <a:schemeClr val="tx2"/>
                  </a:gs>
                  <a:gs pos="100000">
                    <a:schemeClr val="tx2"/>
                  </a:gs>
                </a:gsLst>
                <a:lin ang="5400000" scaled="0"/>
              </a:gradFill>
            </a:endParaRPr>
          </a:p>
        </p:txBody>
      </p:sp>
      <p:pic>
        <p:nvPicPr>
          <p:cNvPr id="16" name="Picture 15"/>
          <p:cNvPicPr>
            <a:picLocks/>
          </p:cNvPicPr>
          <p:nvPr/>
        </p:nvPicPr>
        <p:blipFill>
          <a:blip r:embed="rId3">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sp>
        <p:nvSpPr>
          <p:cNvPr id="26" name="TextBox 25"/>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8" name="TextBox 7"/>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17812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second way (feedback loops)</a:t>
            </a:r>
            <a:endParaRPr lang="en-US" dirty="0">
              <a:gradFill>
                <a:gsLst>
                  <a:gs pos="1250">
                    <a:schemeClr val="tx2"/>
                  </a:gs>
                  <a:gs pos="100000">
                    <a:schemeClr val="tx2"/>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nvGrpSpPr>
          <p:cNvPr id="27" name="Group 26"/>
          <p:cNvGrpSpPr/>
          <p:nvPr/>
        </p:nvGrpSpPr>
        <p:grpSpPr>
          <a:xfrm>
            <a:off x="4441976" y="1914393"/>
            <a:ext cx="3557925" cy="3559350"/>
            <a:chOff x="4441976" y="1914393"/>
            <a:chExt cx="3557925" cy="3559350"/>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0" name="TextBox 9"/>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11" name="TextBox 10"/>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172478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063" y="2336799"/>
            <a:ext cx="6444037" cy="2011358"/>
          </a:xfrm>
        </p:spPr>
        <p:txBody>
          <a:bodyPr lIns="182880"/>
          <a:lstStyle/>
          <a:p>
            <a:r>
              <a:rPr lang="en-US" dirty="0" smtClean="0"/>
              <a:t>DevOps </a:t>
            </a:r>
            <a:br>
              <a:rPr lang="en-US" dirty="0" smtClean="0"/>
            </a:br>
            <a:r>
              <a:rPr lang="en-US" dirty="0" smtClean="0"/>
              <a:t>overview</a:t>
            </a:r>
            <a:endParaRPr lang="en-US" dirty="0"/>
          </a:p>
        </p:txBody>
      </p:sp>
    </p:spTree>
    <p:extLst>
      <p:ext uri="{BB962C8B-B14F-4D97-AF65-F5344CB8AC3E}">
        <p14:creationId xmlns:p14="http://schemas.microsoft.com/office/powerpoint/2010/main" val="30054907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third way (experimentation) </a:t>
            </a:r>
            <a:endParaRPr lang="en-US" dirty="0">
              <a:gradFill>
                <a:gsLst>
                  <a:gs pos="1250">
                    <a:schemeClr val="tx2"/>
                  </a:gs>
                  <a:gs pos="100000">
                    <a:schemeClr val="tx2"/>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528" y="3469605"/>
            <a:ext cx="1432222" cy="448926"/>
          </a:xfrm>
          <a:prstGeom prst="rect">
            <a:avLst/>
          </a:prstGeom>
        </p:spPr>
      </p:pic>
      <p:grpSp>
        <p:nvGrpSpPr>
          <p:cNvPr id="12" name="Group 11"/>
          <p:cNvGrpSpPr/>
          <p:nvPr/>
        </p:nvGrpSpPr>
        <p:grpSpPr>
          <a:xfrm>
            <a:off x="4441976" y="1914393"/>
            <a:ext cx="3557925" cy="3559350"/>
            <a:chOff x="4441976" y="1914393"/>
            <a:chExt cx="3557925" cy="3559350"/>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3" name="Picture 22"/>
            <p:cNvPicPr>
              <a:picLocks/>
            </p:cNvPicPr>
            <p:nvPr/>
          </p:nvPicPr>
          <p:blipFill>
            <a:blip r:embed="rId7">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1" name="TextBox 10"/>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13" name="TextBox 12"/>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64706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DevOps can help</a:t>
            </a:r>
            <a:endParaRPr lang="en-US" dirty="0">
              <a:gradFill>
                <a:gsLst>
                  <a:gs pos="1250">
                    <a:schemeClr val="tx2"/>
                  </a:gs>
                  <a:gs pos="100000">
                    <a:schemeClr val="tx2"/>
                  </a:gs>
                </a:gsLst>
                <a:lin ang="5400000" scaled="0"/>
              </a:gradFill>
            </a:endParaRP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smtClean="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gradFill>
                  <a:gsLst>
                    <a:gs pos="42478">
                      <a:srgbClr val="FFFFFF"/>
                    </a:gs>
                    <a:gs pos="77000">
                      <a:srgbClr val="FFFFFF"/>
                    </a:gs>
                  </a:gsLst>
                  <a:lin ang="5400000" scaled="0"/>
                </a:gradFill>
              </a:rPr>
              <a:t>Improve Quality</a:t>
            </a:r>
            <a:br>
              <a:rPr lang="en-US" sz="2800" dirty="0" smtClean="0">
                <a:gradFill>
                  <a:gsLst>
                    <a:gs pos="42478">
                      <a:srgbClr val="FFFFFF"/>
                    </a:gs>
                    <a:gs pos="77000">
                      <a:srgbClr val="FFFFFF"/>
                    </a:gs>
                  </a:gsLst>
                  <a:lin ang="5400000" scaled="0"/>
                </a:gradFill>
              </a:rPr>
            </a:br>
            <a:r>
              <a:rPr lang="en-US" sz="2800" dirty="0" smtClean="0">
                <a:gradFill>
                  <a:gsLst>
                    <a:gs pos="42478">
                      <a:srgbClr val="FFFFFF"/>
                    </a:gs>
                    <a:gs pos="77000">
                      <a:srgbClr val="FFFFFF"/>
                    </a:gs>
                  </a:gsLst>
                  <a:lin ang="5400000" scaled="0"/>
                </a:gradFill>
              </a:rPr>
              <a:t>and </a:t>
            </a:r>
            <a:r>
              <a:rPr lang="en-US" sz="2800" dirty="0" err="1" smtClean="0">
                <a:gradFill>
                  <a:gsLst>
                    <a:gs pos="42478">
                      <a:srgbClr val="FFFFFF"/>
                    </a:gs>
                    <a:gs pos="77000">
                      <a:srgbClr val="FFFFFF"/>
                    </a:gs>
                  </a:gsLst>
                  <a:lin ang="5400000" scaled="0"/>
                </a:gradFill>
              </a:rPr>
              <a:t>Availablilty</a:t>
            </a:r>
            <a:endParaRPr lang="en-US" sz="2800" dirty="0" smtClean="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smtClean="0">
                <a:gradFill>
                  <a:gsLst>
                    <a:gs pos="42478">
                      <a:srgbClr val="FFFFFF"/>
                    </a:gs>
                    <a:gs pos="77000">
                      <a:srgbClr val="FFFFFF"/>
                    </a:gs>
                  </a:gsLst>
                  <a:lin ang="5400000" scaled="0"/>
                </a:gradFill>
                <a:latin typeface="Segoe UI"/>
              </a:rPr>
              <a:t>Capture </a:t>
            </a:r>
            <a:r>
              <a:rPr lang="en-US" sz="1800" spc="-70" dirty="0">
                <a:gradFill>
                  <a:gsLst>
                    <a:gs pos="42478">
                      <a:srgbClr val="FFFFFF"/>
                    </a:gs>
                    <a:gs pos="77000">
                      <a:srgbClr val="FFFFFF"/>
                    </a:gs>
                  </a:gsLst>
                  <a:lin ang="5400000" scaled="0"/>
                </a:gradFill>
                <a:latin typeface="Segoe UI"/>
              </a:rPr>
              <a:t>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smtClean="0">
                <a:gradFill>
                  <a:gsLst>
                    <a:gs pos="42478">
                      <a:srgbClr val="FFFFFF"/>
                    </a:gs>
                    <a:gs pos="77000">
                      <a:srgbClr val="FFFFFF"/>
                    </a:gs>
                  </a:gsLst>
                  <a:lin ang="5400000" scaled="0"/>
                </a:gradFill>
                <a:latin typeface="Segoe UI"/>
              </a:rPr>
              <a:t>investments and anticipate </a:t>
            </a:r>
            <a:r>
              <a:rPr lang="en-US" sz="1800" dirty="0">
                <a:gradFill>
                  <a:gsLst>
                    <a:gs pos="42478">
                      <a:srgbClr val="FFFFFF"/>
                    </a:gs>
                    <a:gs pos="77000">
                      <a:srgbClr val="FFFFFF"/>
                    </a:gs>
                  </a:gsLst>
                  <a:lin ang="5400000" scaled="0"/>
                </a:gradFill>
                <a:latin typeface="Segoe UI"/>
              </a:rPr>
              <a:t>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smtClean="0">
                <a:solidFill>
                  <a:srgbClr val="FFFFFF"/>
                </a:solidFill>
                <a:latin typeface="Segoe UI"/>
              </a:rPr>
              <a:t>Efficiently manage </a:t>
            </a:r>
            <a:r>
              <a:rPr lang="en-US" sz="1800" dirty="0">
                <a:solidFill>
                  <a:srgbClr val="FFFFFF"/>
                </a:solidFill>
                <a:latin typeface="Segoe UI"/>
              </a:rPr>
              <a:t>environments </a:t>
            </a:r>
            <a:r>
              <a:rPr lang="en-US" sz="1800" dirty="0" smtClean="0">
                <a:solidFill>
                  <a:srgbClr val="FFFFFF"/>
                </a:solidFill>
                <a:latin typeface="Segoe UI"/>
              </a:rPr>
              <a:t>using </a:t>
            </a:r>
            <a:r>
              <a:rPr lang="en-US" sz="1800" dirty="0">
                <a:solidFill>
                  <a:srgbClr val="FFFFFF"/>
                </a:solidFill>
                <a:latin typeface="Segoe UI"/>
              </a:rPr>
              <a:t>technologies that support </a:t>
            </a:r>
            <a:r>
              <a:rPr lang="en-US" sz="1800" spc="-50" dirty="0">
                <a:solidFill>
                  <a:srgbClr val="FFFFFF"/>
                </a:solidFill>
                <a:latin typeface="Segoe UI"/>
              </a:rPr>
              <a:t>self-service provisioning in a secure </a:t>
            </a:r>
            <a:r>
              <a:rPr lang="en-US" sz="1800" spc="-50" dirty="0" smtClean="0">
                <a:solidFill>
                  <a:srgbClr val="FFFFFF"/>
                </a:solidFill>
                <a:latin typeface="Segoe UI"/>
              </a:rPr>
              <a:t>way, in line with </a:t>
            </a:r>
            <a:r>
              <a:rPr lang="en-US" sz="1800" spc="-50" dirty="0">
                <a:solidFill>
                  <a:srgbClr val="FFFFFF"/>
                </a:solidFill>
                <a:latin typeface="Segoe UI"/>
              </a:rPr>
              <a:t>your </a:t>
            </a:r>
            <a:r>
              <a:rPr lang="en-US" sz="1800" spc="-50" dirty="0" smtClean="0">
                <a:solidFill>
                  <a:srgbClr val="FFFFFF"/>
                </a:solidFill>
                <a:latin typeface="Segoe UI"/>
              </a:rPr>
              <a:t>IT governance standards.</a:t>
            </a:r>
            <a:endParaRPr lang="en-US" sz="1800" spc="-50" dirty="0">
              <a:solidFill>
                <a:srgbClr val="FFFFFF"/>
              </a:solidFill>
              <a:latin typeface="Segoe UI"/>
            </a:endParaRP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smtClean="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smtClean="0">
                <a:gradFill>
                  <a:gsLst>
                    <a:gs pos="42478">
                      <a:srgbClr val="FFFFFF"/>
                    </a:gs>
                    <a:gs pos="77000">
                      <a:srgbClr val="FFFFFF"/>
                    </a:gs>
                  </a:gsLst>
                  <a:lin ang="5400000" scaled="0"/>
                </a:gradFill>
                <a:latin typeface="Segoe UI"/>
              </a:rPr>
              <a:t>your development </a:t>
            </a:r>
            <a:r>
              <a:rPr lang="en-US" sz="1800" dirty="0">
                <a:gradFill>
                  <a:gsLst>
                    <a:gs pos="42478">
                      <a:srgbClr val="FFFFFF"/>
                    </a:gs>
                    <a:gs pos="77000">
                      <a:srgbClr val="FFFFFF"/>
                    </a:gs>
                  </a:gsLst>
                  <a:lin ang="5400000" scaled="0"/>
                </a:gradFill>
                <a:latin typeface="Segoe UI"/>
              </a:rPr>
              <a:t>and operations </a:t>
            </a:r>
            <a:r>
              <a:rPr lang="en-US" sz="1800" spc="-40" dirty="0">
                <a:gradFill>
                  <a:gsLst>
                    <a:gs pos="42478">
                      <a:srgbClr val="FFFFFF"/>
                    </a:gs>
                    <a:gs pos="77000">
                      <a:srgbClr val="FFFFFF"/>
                    </a:gs>
                  </a:gsLst>
                  <a:lin ang="5400000" scaled="0"/>
                </a:gradFill>
                <a:latin typeface="Segoe UI"/>
              </a:rPr>
              <a:t>teams with </a:t>
            </a:r>
            <a:r>
              <a:rPr lang="en-US" sz="1800" spc="-40" dirty="0" smtClean="0">
                <a:gradFill>
                  <a:gsLst>
                    <a:gs pos="42478">
                      <a:srgbClr val="FFFFFF"/>
                    </a:gs>
                    <a:gs pos="77000">
                      <a:srgbClr val="FFFFFF"/>
                    </a:gs>
                  </a:gsLst>
                  <a:lin ang="5400000" scaled="0"/>
                </a:gradFill>
                <a:latin typeface="Segoe UI"/>
              </a:rPr>
              <a:t>advanced collaboration </a:t>
            </a:r>
            <a:r>
              <a:rPr lang="en-US" sz="1800" dirty="0">
                <a:gradFill>
                  <a:gsLst>
                    <a:gs pos="42478">
                      <a:srgbClr val="FFFFFF"/>
                    </a:gs>
                    <a:gs pos="77000">
                      <a:srgbClr val="FFFFFF"/>
                    </a:gs>
                  </a:gsLst>
                  <a:lin ang="5400000" scaled="0"/>
                </a:gradFill>
                <a:latin typeface="Segoe UI"/>
              </a:rPr>
              <a:t>and automation tools. </a:t>
            </a:r>
          </a:p>
        </p:txBody>
      </p:sp>
      <p:pic>
        <p:nvPicPr>
          <p:cNvPr id="54" name="Picture 53" descr="ShortenCycles.png"/>
          <p:cNvPicPr>
            <a:picLocks noChangeAspect="1"/>
          </p:cNvPicPr>
          <p:nvPr/>
        </p:nvPicPr>
        <p:blipFill rotWithShape="1">
          <a:blip r:embed="rId3">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smtClean="0">
                  <a:solidFill>
                    <a:srgbClr val="000000"/>
                  </a:solidFill>
                  <a:latin typeface="Cambria"/>
                  <a:ea typeface="Times New Roman"/>
                  <a:cs typeface="Times New Roman"/>
                </a:rPr>
                <a:t> </a:t>
              </a:r>
              <a:endParaRPr lang="en-US" sz="1200" kern="0" dirty="0" smtClean="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4">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2065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98510"/>
          </a:xfrm>
        </p:spPr>
        <p:txBody>
          <a:bodyPr/>
          <a:lstStyle/>
          <a:p>
            <a:pPr marL="0" lvl="0" indent="0" defTabSz="913551" fontAlgn="base">
              <a:lnSpc>
                <a:spcPct val="120000"/>
              </a:lnSpc>
              <a:spcBef>
                <a:spcPct val="0"/>
              </a:spcBef>
              <a:spcAft>
                <a:spcPct val="0"/>
              </a:spcAft>
              <a:buSzTx/>
              <a:buNone/>
            </a:pPr>
            <a:r>
              <a:rPr lang="en-US" sz="3200" spc="-70" dirty="0" smtClean="0">
                <a:solidFill>
                  <a:srgbClr val="682A7A"/>
                </a:solidFill>
              </a:rPr>
              <a:t>Visual Studio Online Team</a:t>
            </a:r>
            <a:endParaRPr lang="en-US" sz="3200" spc="-70" dirty="0">
              <a:solidFill>
                <a:srgbClr val="682A7A"/>
              </a:solidFill>
            </a:endParaRPr>
          </a:p>
          <a:p>
            <a:pPr marL="0" lvl="0" indent="0" defTabSz="913551" fontAlgn="base">
              <a:lnSpc>
                <a:spcPct val="120000"/>
              </a:lnSpc>
              <a:spcBef>
                <a:spcPct val="0"/>
              </a:spcBef>
              <a:spcAft>
                <a:spcPct val="0"/>
              </a:spcAft>
              <a:buSzTx/>
              <a:buNone/>
            </a:pPr>
            <a:r>
              <a:rPr lang="en-US" sz="2400" kern="0" dirty="0" smtClean="0">
                <a:solidFill>
                  <a:srgbClr val="505050"/>
                </a:solidFill>
              </a:rPr>
              <a:t>Build&gt;Deploy&gt;Test reliably, </a:t>
            </a:r>
            <a:r>
              <a:rPr lang="en-US" sz="2400" kern="0" dirty="0">
                <a:solidFill>
                  <a:srgbClr val="505050"/>
                </a:solidFill>
              </a:rPr>
              <a:t>hundreds of times a </a:t>
            </a:r>
            <a:r>
              <a:rPr lang="en-US" sz="2400" kern="0" dirty="0" smtClean="0">
                <a:solidFill>
                  <a:srgbClr val="505050"/>
                </a:solidFill>
              </a:rPr>
              <a:t>day</a:t>
            </a:r>
          </a:p>
          <a:p>
            <a:pPr marL="0" lvl="0" indent="0" defTabSz="913551" fontAlgn="base">
              <a:lnSpc>
                <a:spcPct val="120000"/>
              </a:lnSpc>
              <a:spcBef>
                <a:spcPct val="0"/>
              </a:spcBef>
              <a:spcAft>
                <a:spcPct val="0"/>
              </a:spcAft>
              <a:buSzTx/>
              <a:buNone/>
            </a:pPr>
            <a:r>
              <a:rPr lang="en-US" sz="2400" kern="0" dirty="0" smtClean="0">
                <a:solidFill>
                  <a:srgbClr val="505050"/>
                </a:solidFill>
              </a:rPr>
              <a:t>We continue </a:t>
            </a:r>
            <a:r>
              <a:rPr lang="en-US" sz="2400" kern="0" dirty="0">
                <a:solidFill>
                  <a:srgbClr val="505050"/>
                </a:solidFill>
              </a:rPr>
              <a:t>to meet a rigorous on-premises quality </a:t>
            </a:r>
            <a:r>
              <a:rPr lang="en-US" sz="2400" kern="0" dirty="0" smtClean="0">
                <a:solidFill>
                  <a:srgbClr val="505050"/>
                </a:solidFill>
              </a:rPr>
              <a:t>bar</a:t>
            </a:r>
          </a:p>
          <a:p>
            <a:pPr marL="0" lvl="0" indent="0" defTabSz="913551" fontAlgn="base">
              <a:lnSpc>
                <a:spcPct val="120000"/>
              </a:lnSpc>
              <a:spcBef>
                <a:spcPct val="0"/>
              </a:spcBef>
              <a:spcAft>
                <a:spcPct val="0"/>
              </a:spcAft>
              <a:buSzTx/>
              <a:buNone/>
            </a:pPr>
            <a:r>
              <a:rPr lang="en-US" sz="2400" kern="0" dirty="0" smtClean="0">
                <a:solidFill>
                  <a:srgbClr val="505050"/>
                </a:solidFill>
              </a:rPr>
              <a:t>We build </a:t>
            </a:r>
            <a:r>
              <a:rPr lang="en-US" sz="2400" kern="0" dirty="0">
                <a:solidFill>
                  <a:srgbClr val="505050"/>
                </a:solidFill>
              </a:rPr>
              <a:t>confidence through staging, exposure control &amp; rich </a:t>
            </a:r>
            <a:r>
              <a:rPr lang="en-US" sz="2400" kern="0" dirty="0" smtClean="0">
                <a:solidFill>
                  <a:srgbClr val="505050"/>
                </a:solidFill>
              </a:rPr>
              <a:t>telemetry</a:t>
            </a:r>
          </a:p>
          <a:p>
            <a:pPr marL="0" lvl="0" indent="0" defTabSz="913551" fontAlgn="base">
              <a:lnSpc>
                <a:spcPct val="120000"/>
              </a:lnSpc>
              <a:spcBef>
                <a:spcPct val="0"/>
              </a:spcBef>
              <a:spcAft>
                <a:spcPct val="0"/>
              </a:spcAft>
              <a:buSzTx/>
              <a:buNone/>
            </a:pPr>
            <a:r>
              <a:rPr lang="en-US" sz="2400" kern="0" dirty="0">
                <a:solidFill>
                  <a:srgbClr val="505050"/>
                </a:solidFill>
              </a:rPr>
              <a:t>We are one team – close collaboration between Dev and Ops is </a:t>
            </a:r>
            <a:r>
              <a:rPr lang="en-US" sz="2400" kern="0" dirty="0" smtClean="0">
                <a:solidFill>
                  <a:srgbClr val="505050"/>
                </a:solidFill>
              </a:rPr>
              <a:t>key</a:t>
            </a: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1600" kern="0" dirty="0" smtClean="0">
              <a:solidFill>
                <a:srgbClr val="505050"/>
              </a:solidFill>
            </a:endParaRPr>
          </a:p>
          <a:p>
            <a:pPr marL="0" lvl="0" indent="0" defTabSz="913551" fontAlgn="base">
              <a:lnSpc>
                <a:spcPct val="120000"/>
              </a:lnSpc>
              <a:spcBef>
                <a:spcPct val="0"/>
              </a:spcBef>
              <a:spcAft>
                <a:spcPct val="0"/>
              </a:spcAft>
              <a:buSzTx/>
              <a:buNone/>
            </a:pPr>
            <a:r>
              <a:rPr lang="en-US" sz="1600" kern="0" dirty="0" smtClean="0">
                <a:solidFill>
                  <a:srgbClr val="505050"/>
                </a:solidFill>
              </a:rPr>
              <a:t>Visit </a:t>
            </a:r>
            <a:r>
              <a:rPr lang="en-US" sz="1600" kern="0" dirty="0">
                <a:solidFill>
                  <a:srgbClr val="505050"/>
                </a:solidFill>
                <a:hlinkClick r:id="rId3"/>
              </a:rPr>
              <a:t>http://</a:t>
            </a:r>
            <a:r>
              <a:rPr lang="en-US" sz="1600" kern="0" dirty="0" smtClean="0">
                <a:solidFill>
                  <a:srgbClr val="505050"/>
                </a:solidFill>
                <a:hlinkClick r:id="rId3"/>
              </a:rPr>
              <a:t>stories.visualstudio.com</a:t>
            </a:r>
            <a:r>
              <a:rPr lang="en-US" sz="1600" kern="0" dirty="0" smtClean="0">
                <a:solidFill>
                  <a:srgbClr val="505050"/>
                </a:solidFill>
              </a:rPr>
              <a:t> to get the full story!</a:t>
            </a:r>
          </a:p>
        </p:txBody>
      </p:sp>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Microsoft Does DevOps</a:t>
            </a:r>
            <a:endParaRPr lang="en-US" dirty="0">
              <a:gradFill>
                <a:gsLst>
                  <a:gs pos="1250">
                    <a:schemeClr val="tx2"/>
                  </a:gs>
                  <a:gs pos="100000">
                    <a:schemeClr val="tx2"/>
                  </a:gs>
                </a:gsLst>
                <a:lin ang="5400000" scaled="0"/>
              </a:gradFill>
            </a:endParaRPr>
          </a:p>
        </p:txBody>
      </p:sp>
      <p:pic>
        <p:nvPicPr>
          <p:cNvPr id="27" name="Picture 26"/>
          <p:cNvPicPr>
            <a:picLocks noChangeAspect="1"/>
          </p:cNvPicPr>
          <p:nvPr/>
        </p:nvPicPr>
        <p:blipFill rotWithShape="1">
          <a:blip r:embed="rId4"/>
          <a:srcRect l="883" r="1564" b="23101"/>
          <a:stretch/>
        </p:blipFill>
        <p:spPr>
          <a:xfrm>
            <a:off x="396729" y="3878262"/>
            <a:ext cx="9718158" cy="2325330"/>
          </a:xfrm>
          <a:prstGeom prst="rect">
            <a:avLst/>
          </a:prstGeom>
        </p:spPr>
      </p:pic>
    </p:spTree>
    <p:extLst>
      <p:ext uri="{BB962C8B-B14F-4D97-AF65-F5344CB8AC3E}">
        <p14:creationId xmlns:p14="http://schemas.microsoft.com/office/powerpoint/2010/main" val="206944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4294967295"/>
          </p:nvPr>
        </p:nvSpPr>
        <p:spPr/>
        <p:txBody>
          <a:bodyPr/>
          <a:lstStyle/>
          <a:p>
            <a:endParaRPr lang="en-US"/>
          </a:p>
        </p:txBody>
      </p:sp>
      <p:grpSp>
        <p:nvGrpSpPr>
          <p:cNvPr id="5" name="Group 4"/>
          <p:cNvGrpSpPr/>
          <p:nvPr/>
        </p:nvGrpSpPr>
        <p:grpSpPr>
          <a:xfrm>
            <a:off x="-1" y="0"/>
            <a:ext cx="12436475" cy="6994525"/>
            <a:chOff x="519112" y="1071240"/>
            <a:chExt cx="10058400" cy="569429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071240"/>
              <a:ext cx="10058400" cy="5694293"/>
            </a:xfrm>
            <a:prstGeom prst="rect">
              <a:avLst/>
            </a:prstGeom>
          </p:spPr>
        </p:pic>
        <p:sp>
          <p:nvSpPr>
            <p:cNvPr id="11" name="Rectangle 10"/>
            <p:cNvSpPr/>
            <p:nvPr/>
          </p:nvSpPr>
          <p:spPr bwMode="auto">
            <a:xfrm>
              <a:off x="621981" y="2304501"/>
              <a:ext cx="685800" cy="685800"/>
            </a:xfrm>
            <a:prstGeom prst="rect">
              <a:avLst/>
            </a:prstGeom>
            <a:solidFill>
              <a:srgbClr val="F67C1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SQL</a:t>
              </a:r>
            </a:p>
          </p:txBody>
        </p:sp>
        <p:sp>
          <p:nvSpPr>
            <p:cNvPr id="12" name="Rectangle 11"/>
            <p:cNvSpPr/>
            <p:nvPr/>
          </p:nvSpPr>
          <p:spPr bwMode="auto">
            <a:xfrm>
              <a:off x="1163001" y="3895027"/>
              <a:ext cx="685800" cy="685800"/>
            </a:xfrm>
            <a:prstGeom prst="rect">
              <a:avLst/>
            </a:prstGeom>
            <a:solidFill>
              <a:srgbClr val="EEC82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3" name="Rectangle 12"/>
            <p:cNvSpPr/>
            <p:nvPr/>
          </p:nvSpPr>
          <p:spPr bwMode="auto">
            <a:xfrm>
              <a:off x="2741291" y="3895027"/>
              <a:ext cx="685800" cy="685800"/>
            </a:xfrm>
            <a:prstGeom prst="rect">
              <a:avLst/>
            </a:prstGeom>
            <a:solidFill>
              <a:srgbClr val="00A2A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4" name="Rectangle 13"/>
            <p:cNvSpPr/>
            <p:nvPr/>
          </p:nvSpPr>
          <p:spPr bwMode="auto">
            <a:xfrm>
              <a:off x="3822381" y="3895027"/>
              <a:ext cx="685800" cy="685800"/>
            </a:xfrm>
            <a:prstGeom prst="rect">
              <a:avLst/>
            </a:prstGeom>
            <a:solidFill>
              <a:srgbClr val="005ED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5" name="Rectangle 14"/>
            <p:cNvSpPr/>
            <p:nvPr/>
          </p:nvSpPr>
          <p:spPr bwMode="auto">
            <a:xfrm>
              <a:off x="5975031" y="3895027"/>
              <a:ext cx="685800" cy="685800"/>
            </a:xfrm>
            <a:prstGeom prst="rect">
              <a:avLst/>
            </a:prstGeom>
            <a:solidFill>
              <a:srgbClr val="DF5227"/>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6" name="Rectangle 15"/>
            <p:cNvSpPr/>
            <p:nvPr/>
          </p:nvSpPr>
          <p:spPr bwMode="auto">
            <a:xfrm>
              <a:off x="8127681" y="3895027"/>
              <a:ext cx="685800" cy="685800"/>
            </a:xfrm>
            <a:prstGeom prst="rect">
              <a:avLst/>
            </a:prstGeom>
            <a:solidFill>
              <a:srgbClr val="039A4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7" name="Rectangle 16"/>
            <p:cNvSpPr/>
            <p:nvPr/>
          </p:nvSpPr>
          <p:spPr bwMode="auto">
            <a:xfrm>
              <a:off x="9205911" y="3895027"/>
              <a:ext cx="685800" cy="685800"/>
            </a:xfrm>
            <a:prstGeom prst="rect">
              <a:avLst/>
            </a:prstGeom>
            <a:solidFill>
              <a:srgbClr val="81008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8" name="Rectangle 17"/>
            <p:cNvSpPr/>
            <p:nvPr/>
          </p:nvSpPr>
          <p:spPr bwMode="auto">
            <a:xfrm>
              <a:off x="9758361" y="1710321"/>
              <a:ext cx="685800" cy="685800"/>
            </a:xfrm>
            <a:prstGeom prst="rect">
              <a:avLst/>
            </a:prstGeom>
            <a:solidFill>
              <a:srgbClr val="003167"/>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19" name="Rectangle 18"/>
            <p:cNvSpPr/>
            <p:nvPr/>
          </p:nvSpPr>
          <p:spPr bwMode="auto">
            <a:xfrm>
              <a:off x="4890133" y="5453317"/>
              <a:ext cx="685800" cy="685800"/>
            </a:xfrm>
            <a:prstGeom prst="rect">
              <a:avLst/>
            </a:prstGeom>
            <a:solidFill>
              <a:srgbClr val="AC1D7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100" b="1" spc="-51" dirty="0" smtClean="0">
                  <a:gradFill>
                    <a:gsLst>
                      <a:gs pos="0">
                        <a:srgbClr val="FFFFFF"/>
                      </a:gs>
                      <a:gs pos="100000">
                        <a:srgbClr val="FFFFFF"/>
                      </a:gs>
                    </a:gsLst>
                    <a:lin ang="5400000" scaled="0"/>
                  </a:gradFill>
                </a:rPr>
                <a:t>VS Release Management</a:t>
              </a:r>
              <a:endParaRPr lang="en-US" sz="1100" b="1" spc="-51" dirty="0">
                <a:gradFill>
                  <a:gsLst>
                    <a:gs pos="0">
                      <a:srgbClr val="FFFFFF"/>
                    </a:gs>
                    <a:gs pos="100000">
                      <a:srgbClr val="FFFFFF"/>
                    </a:gs>
                  </a:gsLst>
                  <a:lin ang="5400000" scaled="0"/>
                </a:gradFill>
              </a:endParaRPr>
            </a:p>
          </p:txBody>
        </p:sp>
        <p:sp>
          <p:nvSpPr>
            <p:cNvPr id="20" name="Rectangle 19"/>
            <p:cNvSpPr/>
            <p:nvPr/>
          </p:nvSpPr>
          <p:spPr bwMode="auto">
            <a:xfrm>
              <a:off x="8127681" y="5453317"/>
              <a:ext cx="685800" cy="685800"/>
            </a:xfrm>
            <a:prstGeom prst="rect">
              <a:avLst/>
            </a:prstGeom>
            <a:solidFill>
              <a:srgbClr val="50ABF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SPS</a:t>
              </a:r>
            </a:p>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Skype</a:t>
              </a:r>
            </a:p>
          </p:txBody>
        </p:sp>
        <p:sp>
          <p:nvSpPr>
            <p:cNvPr id="21" name="Rectangle 20"/>
            <p:cNvSpPr/>
            <p:nvPr/>
          </p:nvSpPr>
          <p:spPr bwMode="auto">
            <a:xfrm>
              <a:off x="2741291" y="5991165"/>
              <a:ext cx="685800" cy="685800"/>
            </a:xfrm>
            <a:prstGeom prst="rect">
              <a:avLst/>
            </a:prstGeom>
            <a:solidFill>
              <a:srgbClr val="44444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22" name="Rectangle 21"/>
            <p:cNvSpPr/>
            <p:nvPr/>
          </p:nvSpPr>
          <p:spPr bwMode="auto">
            <a:xfrm>
              <a:off x="6541288" y="5991165"/>
              <a:ext cx="685800" cy="685800"/>
            </a:xfrm>
            <a:prstGeom prst="rect">
              <a:avLst/>
            </a:prstGeom>
            <a:solidFill>
              <a:srgbClr val="5DBD3D"/>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23" name="Rectangle 22"/>
            <p:cNvSpPr/>
            <p:nvPr/>
          </p:nvSpPr>
          <p:spPr bwMode="auto">
            <a:xfrm>
              <a:off x="9758361" y="5992372"/>
              <a:ext cx="685800" cy="685800"/>
            </a:xfrm>
            <a:prstGeom prst="rect">
              <a:avLst/>
            </a:prstGeom>
            <a:solidFill>
              <a:srgbClr val="007C79"/>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AD</a:t>
              </a:r>
            </a:p>
          </p:txBody>
        </p:sp>
        <p:sp>
          <p:nvSpPr>
            <p:cNvPr id="25" name="Rectangle 24"/>
            <p:cNvSpPr/>
            <p:nvPr/>
          </p:nvSpPr>
          <p:spPr bwMode="auto">
            <a:xfrm>
              <a:off x="8121627" y="2304501"/>
              <a:ext cx="685800" cy="685800"/>
            </a:xfrm>
            <a:prstGeom prst="rect">
              <a:avLst/>
            </a:prstGeom>
            <a:solidFill>
              <a:srgbClr val="999999"/>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DSC</a:t>
              </a:r>
            </a:p>
          </p:txBody>
        </p:sp>
      </p:grpSp>
    </p:spTree>
    <p:extLst>
      <p:ext uri="{BB962C8B-B14F-4D97-AF65-F5344CB8AC3E}">
        <p14:creationId xmlns:p14="http://schemas.microsoft.com/office/powerpoint/2010/main" val="21102994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5840" cy="6995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408" y="1987626"/>
            <a:ext cx="8286354" cy="4693264"/>
          </a:xfrm>
          <a:prstGeom prst="rect">
            <a:avLst/>
          </a:prstGeom>
        </p:spPr>
      </p:pic>
      <p:sp>
        <p:nvSpPr>
          <p:cNvPr id="11" name="Title 1"/>
          <p:cNvSpPr txBox="1">
            <a:spLocks/>
          </p:cNvSpPr>
          <p:nvPr/>
        </p:nvSpPr>
        <p:spPr>
          <a:xfrm>
            <a:off x="308701" y="582092"/>
            <a:ext cx="2394345" cy="1543327"/>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is development </a:t>
            </a:r>
            <a:br>
              <a:rPr lang="en-US" sz="2400" spc="-104" dirty="0">
                <a:latin typeface="Segoe UI"/>
              </a:rPr>
            </a:br>
            <a:r>
              <a:rPr lang="en-US" sz="2400" spc="-104" dirty="0">
                <a:latin typeface="Segoe UI"/>
              </a:rPr>
              <a:t>and operations </a:t>
            </a:r>
            <a:r>
              <a:rPr lang="en-US" sz="2400" spc="-104" dirty="0">
                <a:gradFill>
                  <a:gsLst>
                    <a:gs pos="1250">
                      <a:srgbClr val="FCB614"/>
                    </a:gs>
                    <a:gs pos="100000">
                      <a:srgbClr val="FCB614"/>
                    </a:gs>
                  </a:gsLst>
                  <a:lin ang="5400000" scaled="0"/>
                </a:gradFill>
                <a:latin typeface="Segoe UI"/>
              </a:rPr>
              <a:t>collaboration</a:t>
            </a:r>
            <a:r>
              <a:rPr lang="en-US" sz="2400" spc="-104" dirty="0" smtClean="0">
                <a:latin typeface="Segoe UI"/>
              </a:rPr>
              <a:t>”</a:t>
            </a:r>
            <a:endParaRPr lang="en-US" sz="2400" spc="-104" dirty="0">
              <a:latin typeface="Segoe UI"/>
            </a:endParaRPr>
          </a:p>
        </p:txBody>
      </p:sp>
      <p:sp>
        <p:nvSpPr>
          <p:cNvPr id="12" name="Title 1"/>
          <p:cNvSpPr txBox="1">
            <a:spLocks/>
          </p:cNvSpPr>
          <p:nvPr/>
        </p:nvSpPr>
        <p:spPr>
          <a:xfrm>
            <a:off x="10134600" y="582092"/>
            <a:ext cx="2174942" cy="141962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is treating your </a:t>
            </a:r>
            <a:r>
              <a:rPr lang="en-US" sz="2400" spc="-104" dirty="0">
                <a:gradFill>
                  <a:gsLst>
                    <a:gs pos="1250">
                      <a:srgbClr val="00BCF2"/>
                    </a:gs>
                    <a:gs pos="100000">
                      <a:srgbClr val="00BCF2"/>
                    </a:gs>
                  </a:gsLst>
                  <a:lin ang="5400000" scaled="0"/>
                </a:gradFill>
                <a:latin typeface="Segoe UI"/>
              </a:rPr>
              <a:t>i</a:t>
            </a:r>
            <a:r>
              <a:rPr lang="en-US" sz="2400" spc="-104" dirty="0">
                <a:gradFill>
                  <a:gsLst>
                    <a:gs pos="1250">
                      <a:srgbClr val="00BCF2"/>
                    </a:gs>
                    <a:gs pos="100000">
                      <a:srgbClr val="00BCF2"/>
                    </a:gs>
                  </a:gsLst>
                </a:gradFill>
                <a:latin typeface="Segoe UI"/>
              </a:rPr>
              <a:t>nfrastructure </a:t>
            </a:r>
            <a:br>
              <a:rPr lang="en-US" sz="2400" spc="-104" dirty="0">
                <a:gradFill>
                  <a:gsLst>
                    <a:gs pos="1250">
                      <a:srgbClr val="00BCF2"/>
                    </a:gs>
                    <a:gs pos="100000">
                      <a:srgbClr val="00BCF2"/>
                    </a:gs>
                  </a:gsLst>
                </a:gradFill>
                <a:latin typeface="Segoe UI"/>
              </a:rPr>
            </a:br>
            <a:r>
              <a:rPr lang="en-US" sz="2400" spc="-104" dirty="0">
                <a:gradFill>
                  <a:gsLst>
                    <a:gs pos="1250">
                      <a:srgbClr val="00BCF2"/>
                    </a:gs>
                    <a:gs pos="100000">
                      <a:srgbClr val="00BCF2"/>
                    </a:gs>
                  </a:gsLst>
                </a:gradFill>
                <a:latin typeface="Segoe UI"/>
              </a:rPr>
              <a:t>as code</a:t>
            </a:r>
            <a:r>
              <a:rPr lang="en-US" sz="2400" spc="-104" dirty="0">
                <a:latin typeface="Segoe UI"/>
              </a:rPr>
              <a:t>”</a:t>
            </a:r>
          </a:p>
        </p:txBody>
      </p:sp>
      <p:sp>
        <p:nvSpPr>
          <p:cNvPr id="13" name="Title 1"/>
          <p:cNvSpPr txBox="1">
            <a:spLocks/>
          </p:cNvSpPr>
          <p:nvPr/>
        </p:nvSpPr>
        <p:spPr>
          <a:xfrm>
            <a:off x="308701" y="3303395"/>
            <a:ext cx="2071630" cy="82946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using </a:t>
            </a:r>
            <a:r>
              <a:rPr lang="en-US" sz="2400" spc="-104" dirty="0">
                <a:gradFill>
                  <a:gsLst>
                    <a:gs pos="1250">
                      <a:srgbClr val="FCB614"/>
                    </a:gs>
                    <a:gs pos="100000">
                      <a:srgbClr val="FCB614"/>
                    </a:gs>
                  </a:gsLst>
                </a:gradFill>
                <a:latin typeface="Segoe UI"/>
              </a:rPr>
              <a:t>automation</a:t>
            </a:r>
            <a:r>
              <a:rPr lang="en-US" sz="2400" spc="-104" dirty="0">
                <a:latin typeface="Segoe UI"/>
              </a:rPr>
              <a:t>”</a:t>
            </a:r>
          </a:p>
        </p:txBody>
      </p:sp>
      <p:sp>
        <p:nvSpPr>
          <p:cNvPr id="14" name="Title 1"/>
          <p:cNvSpPr txBox="1">
            <a:spLocks/>
          </p:cNvSpPr>
          <p:nvPr/>
        </p:nvSpPr>
        <p:spPr>
          <a:xfrm>
            <a:off x="10134600" y="5437534"/>
            <a:ext cx="1661479" cy="63427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a:t>
            </a:r>
            <a:r>
              <a:rPr lang="en-US" sz="2400" spc="-104" dirty="0">
                <a:gradFill>
                  <a:gsLst>
                    <a:gs pos="1250">
                      <a:srgbClr val="00BCF2"/>
                    </a:gs>
                    <a:gs pos="100000">
                      <a:srgbClr val="00BCF2"/>
                    </a:gs>
                  </a:gsLst>
                  <a:lin ang="5400000" scaled="0"/>
                </a:gradFill>
                <a:latin typeface="Segoe UI"/>
              </a:rPr>
              <a:t>Kanban</a:t>
            </a:r>
            <a:r>
              <a:rPr lang="en-US" sz="2400" spc="-104" dirty="0">
                <a:solidFill>
                  <a:srgbClr val="0072C6"/>
                </a:solidFill>
                <a:latin typeface="Segoe UI"/>
              </a:rPr>
              <a:t> </a:t>
            </a:r>
            <a:br>
              <a:rPr lang="en-US" sz="2400" spc="-104" dirty="0">
                <a:solidFill>
                  <a:srgbClr val="0072C6"/>
                </a:solidFill>
                <a:latin typeface="Segoe UI"/>
              </a:rPr>
            </a:br>
            <a:r>
              <a:rPr lang="en-US" sz="2400" spc="-104" dirty="0">
                <a:gradFill>
                  <a:gsLst>
                    <a:gs pos="1250">
                      <a:schemeClr val="tx1"/>
                    </a:gs>
                    <a:gs pos="100000">
                      <a:schemeClr val="tx1"/>
                    </a:gs>
                  </a:gsLst>
                </a:gradFill>
                <a:latin typeface="Segoe UI"/>
              </a:rPr>
              <a:t>for Ops?</a:t>
            </a:r>
            <a:r>
              <a:rPr lang="en-US" sz="2400" spc="-104" dirty="0">
                <a:latin typeface="Segoe UI"/>
              </a:rPr>
              <a:t>”</a:t>
            </a:r>
          </a:p>
        </p:txBody>
      </p:sp>
      <p:sp>
        <p:nvSpPr>
          <p:cNvPr id="7" name="Title 1"/>
          <p:cNvSpPr txBox="1">
            <a:spLocks/>
          </p:cNvSpPr>
          <p:nvPr/>
        </p:nvSpPr>
        <p:spPr>
          <a:xfrm>
            <a:off x="10134600" y="3303395"/>
            <a:ext cx="1820482" cy="83246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feature </a:t>
            </a:r>
            <a:r>
              <a:rPr lang="en-US" sz="2400" spc="-104" dirty="0">
                <a:gradFill>
                  <a:gsLst>
                    <a:gs pos="1250">
                      <a:srgbClr val="00BCF2"/>
                    </a:gs>
                    <a:gs pos="100000">
                      <a:srgbClr val="00BCF2"/>
                    </a:gs>
                  </a:gsLst>
                </a:gradFill>
                <a:latin typeface="Segoe UI"/>
              </a:rPr>
              <a:t>switches</a:t>
            </a:r>
            <a:r>
              <a:rPr lang="en-US" sz="2400" spc="-104" dirty="0">
                <a:gradFill>
                  <a:gsLst>
                    <a:gs pos="1250">
                      <a:schemeClr val="tx1"/>
                    </a:gs>
                    <a:gs pos="100000">
                      <a:schemeClr val="tx1"/>
                    </a:gs>
                  </a:gsLst>
                </a:gradFill>
                <a:latin typeface="Segoe UI"/>
              </a:rPr>
              <a:t>”</a:t>
            </a:r>
          </a:p>
        </p:txBody>
      </p:sp>
      <p:sp>
        <p:nvSpPr>
          <p:cNvPr id="8" name="Title 1"/>
          <p:cNvSpPr txBox="1">
            <a:spLocks/>
          </p:cNvSpPr>
          <p:nvPr/>
        </p:nvSpPr>
        <p:spPr>
          <a:xfrm>
            <a:off x="308701" y="5437534"/>
            <a:ext cx="2268883" cy="885723"/>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52400" indent="-152400" defTabSz="951304"/>
            <a:r>
              <a:rPr lang="en-US" sz="2400" b="1" spc="-104" dirty="0">
                <a:latin typeface="Segoe UI"/>
              </a:rPr>
              <a:t>“DevOps</a:t>
            </a:r>
            <a:r>
              <a:rPr lang="en-US" sz="2400" spc="-104" dirty="0">
                <a:latin typeface="Segoe UI"/>
              </a:rPr>
              <a:t> </a:t>
            </a:r>
            <a:r>
              <a:rPr lang="en-US" sz="2400" spc="-104" dirty="0">
                <a:gradFill>
                  <a:gsLst>
                    <a:gs pos="1250">
                      <a:srgbClr val="FFFFFF"/>
                    </a:gs>
                    <a:gs pos="100000">
                      <a:srgbClr val="FFFFFF"/>
                    </a:gs>
                  </a:gsLst>
                  <a:lin ang="5400000" scaled="0"/>
                </a:gradFill>
                <a:latin typeface="Segoe UI"/>
              </a:rPr>
              <a:t/>
            </a:r>
            <a:br>
              <a:rPr lang="en-US" sz="2400" spc="-104" dirty="0">
                <a:gradFill>
                  <a:gsLst>
                    <a:gs pos="1250">
                      <a:srgbClr val="FFFFFF"/>
                    </a:gs>
                    <a:gs pos="100000">
                      <a:srgbClr val="FFFFFF"/>
                    </a:gs>
                  </a:gsLst>
                  <a:lin ang="5400000" scaled="0"/>
                </a:gradFill>
                <a:latin typeface="Segoe UI"/>
              </a:rPr>
            </a:br>
            <a:r>
              <a:rPr lang="en-US" sz="2400" spc="-104" dirty="0">
                <a:latin typeface="Segoe UI"/>
              </a:rPr>
              <a:t>is </a:t>
            </a:r>
            <a:r>
              <a:rPr lang="en-US" sz="2400" spc="-104" dirty="0">
                <a:gradFill>
                  <a:gsLst>
                    <a:gs pos="1250">
                      <a:srgbClr val="FCB614"/>
                    </a:gs>
                    <a:gs pos="100000">
                      <a:srgbClr val="FCB614"/>
                    </a:gs>
                  </a:gsLst>
                </a:gradFill>
                <a:latin typeface="Segoe UI"/>
              </a:rPr>
              <a:t>small </a:t>
            </a:r>
            <a:r>
              <a:rPr lang="en-US" sz="2400" spc="-104" dirty="0">
                <a:latin typeface="Segoe UI"/>
              </a:rPr>
              <a:t>deployments”</a:t>
            </a:r>
          </a:p>
        </p:txBody>
      </p:sp>
      <p:grpSp>
        <p:nvGrpSpPr>
          <p:cNvPr id="4" name="Group 3"/>
          <p:cNvGrpSpPr/>
          <p:nvPr/>
        </p:nvGrpSpPr>
        <p:grpSpPr>
          <a:xfrm>
            <a:off x="3932562" y="913410"/>
            <a:ext cx="1749400" cy="1244008"/>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2917">
                        <a:srgbClr val="FFFFFF"/>
                      </a:gs>
                      <a:gs pos="30000">
                        <a:srgbClr val="FFFFFF"/>
                      </a:gs>
                    </a:gsLst>
                    <a:lin ang="5400000" scaled="0"/>
                  </a:gradFill>
                  <a:latin typeface="Segoe UI"/>
                  <a:cs typeface="Segoe UI" panose="020B0502040204020203" pitchFamily="34" charset="0"/>
                </a:rPr>
                <a:t>It’s </a:t>
              </a:r>
              <a:r>
                <a:rPr lang="en-US" sz="2000" dirty="0" err="1">
                  <a:gradFill>
                    <a:gsLst>
                      <a:gs pos="2917">
                        <a:srgbClr val="FFFFFF"/>
                      </a:gs>
                      <a:gs pos="30000">
                        <a:srgbClr val="FFFFFF"/>
                      </a:gs>
                    </a:gsLst>
                    <a:lin ang="5400000" scaled="0"/>
                  </a:gradFill>
                  <a:latin typeface="Segoe UI"/>
                  <a:cs typeface="Segoe UI" panose="020B0502040204020203" pitchFamily="34" charset="0"/>
                </a:rPr>
                <a:t>DevOps</a:t>
              </a:r>
              <a:r>
                <a:rPr lang="en-US" sz="2000"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618794" y="3623295"/>
            <a:ext cx="1433151" cy="1019121"/>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912502" y="3363942"/>
            <a:ext cx="1818871" cy="1293409"/>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2917">
                        <a:srgbClr val="FFFFFF"/>
                      </a:gs>
                      <a:gs pos="30000">
                        <a:srgbClr val="FFFFFF"/>
                      </a:gs>
                    </a:gsLst>
                    <a:lin ang="5400000" scaled="0"/>
                  </a:gradFill>
                  <a:latin typeface="Segoe UI"/>
                  <a:cs typeface="Segoe UI" panose="020B0502040204020203" pitchFamily="34" charset="0"/>
                </a:rPr>
                <a:t>It’s </a:t>
              </a:r>
              <a:r>
                <a:rPr lang="en-US" dirty="0" err="1">
                  <a:gradFill>
                    <a:gsLst>
                      <a:gs pos="2917">
                        <a:srgbClr val="FFFFFF"/>
                      </a:gs>
                      <a:gs pos="30000">
                        <a:srgbClr val="FFFFFF"/>
                      </a:gs>
                    </a:gsLst>
                    <a:lin ang="5400000" scaled="0"/>
                  </a:gradFill>
                  <a:latin typeface="Segoe UI"/>
                  <a:cs typeface="Segoe UI" panose="020B0502040204020203" pitchFamily="34" charset="0"/>
                </a:rPr>
                <a:t>DevOps</a:t>
              </a:r>
              <a:r>
                <a:rPr lang="en-US"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6093373" y="3158574"/>
            <a:ext cx="1433151" cy="1019121"/>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316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136517"/>
          </a:xfrm>
        </p:spPr>
        <p:txBody>
          <a:bodyPr/>
          <a:lstStyle/>
          <a:p>
            <a:r>
              <a:rPr lang="en-US" dirty="0" smtClean="0"/>
              <a:t>Pick at least 1 of the next 3 slides to state business challenges/need for DevOps</a:t>
            </a:r>
          </a:p>
          <a:p>
            <a:pPr lvl="1"/>
            <a:r>
              <a:rPr lang="en-US" dirty="0" smtClean="0"/>
              <a:t>It’s Tough out there – How the market/customers are demanding more</a:t>
            </a:r>
          </a:p>
          <a:p>
            <a:pPr lvl="1"/>
            <a:r>
              <a:rPr lang="en-US" dirty="0" smtClean="0"/>
              <a:t>Software Delivery Challenges – High-Level challenges for any org</a:t>
            </a:r>
          </a:p>
          <a:p>
            <a:pPr lvl="1"/>
            <a:r>
              <a:rPr lang="en-US" dirty="0" smtClean="0"/>
              <a:t>The Consequences of inefficiency – data points on </a:t>
            </a:r>
            <a:r>
              <a:rPr lang="en-US" i="1" dirty="0" smtClean="0"/>
              <a:t>not </a:t>
            </a:r>
            <a:r>
              <a:rPr lang="en-US" dirty="0" smtClean="0"/>
              <a:t>doing DevOps</a:t>
            </a:r>
            <a:endParaRPr lang="en-US" dirty="0"/>
          </a:p>
        </p:txBody>
      </p:sp>
      <p:sp>
        <p:nvSpPr>
          <p:cNvPr id="6" name="Text Placeholder 5"/>
          <p:cNvSpPr>
            <a:spLocks noGrp="1"/>
          </p:cNvSpPr>
          <p:nvPr>
            <p:ph type="body" sz="quarter" idx="11"/>
          </p:nvPr>
        </p:nvSpPr>
        <p:spPr/>
        <p:txBody>
          <a:bodyPr/>
          <a:lstStyle/>
          <a:p>
            <a:r>
              <a:rPr lang="en-US" dirty="0"/>
              <a:t>Please remove this slide before handout</a:t>
            </a:r>
          </a:p>
          <a:p>
            <a:r>
              <a:rPr lang="en-US" dirty="0"/>
              <a:t>Please remove this slide before handout</a:t>
            </a:r>
          </a:p>
          <a:p>
            <a:r>
              <a:rPr lang="en-US" dirty="0" smtClean="0"/>
              <a:t>Please remove this slide before handout</a:t>
            </a:r>
            <a:endParaRPr lang="en-US" dirty="0"/>
          </a:p>
        </p:txBody>
      </p:sp>
      <p:sp>
        <p:nvSpPr>
          <p:cNvPr id="4" name="Title 3"/>
          <p:cNvSpPr>
            <a:spLocks noGrp="1"/>
          </p:cNvSpPr>
          <p:nvPr>
            <p:ph type="title"/>
          </p:nvPr>
        </p:nvSpPr>
        <p:spPr/>
        <p:txBody>
          <a:bodyPr/>
          <a:lstStyle/>
          <a:p>
            <a:r>
              <a:rPr lang="en-US" dirty="0" smtClean="0"/>
              <a:t>Speaker Notes</a:t>
            </a:r>
            <a:endParaRPr lang="en-US" dirty="0"/>
          </a:p>
        </p:txBody>
      </p:sp>
    </p:spTree>
    <p:extLst>
      <p:ext uri="{BB962C8B-B14F-4D97-AF65-F5344CB8AC3E}">
        <p14:creationId xmlns:p14="http://schemas.microsoft.com/office/powerpoint/2010/main" val="18561045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0">
                      <a:schemeClr val="tx2"/>
                    </a:gs>
                    <a:gs pos="100000">
                      <a:schemeClr val="tx2"/>
                    </a:gs>
                  </a:gsLst>
                  <a:lin ang="5400000" scaled="1"/>
                </a:gradFill>
              </a:rPr>
              <a:t>Software delivery challenges</a:t>
            </a:r>
            <a:endParaRPr lang="en-US" dirty="0">
              <a:gradFill>
                <a:gsLst>
                  <a:gs pos="0">
                    <a:schemeClr val="tx2"/>
                  </a:gs>
                  <a:gs pos="100000">
                    <a:schemeClr val="tx2"/>
                  </a:gs>
                </a:gsLst>
                <a:lin ang="5400000" scaled="1"/>
              </a:gradFill>
            </a:endParaRPr>
          </a:p>
        </p:txBody>
      </p:sp>
      <p:grpSp>
        <p:nvGrpSpPr>
          <p:cNvPr id="11" name="Group 10"/>
          <p:cNvGrpSpPr/>
          <p:nvPr/>
        </p:nvGrpSpPr>
        <p:grpSpPr>
          <a:xfrm>
            <a:off x="0" y="1414291"/>
            <a:ext cx="4088894" cy="4565870"/>
            <a:chOff x="0" y="1414291"/>
            <a:chExt cx="4088894" cy="4565870"/>
          </a:xfrm>
        </p:grpSpPr>
        <p:sp>
          <p:nvSpPr>
            <p:cNvPr id="35"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36" name="TextBox 35"/>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172910" y="1414291"/>
            <a:ext cx="4123192" cy="4568998"/>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40" name="TextBox 39"/>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345886" y="1414289"/>
            <a:ext cx="4484365" cy="4565870"/>
            <a:chOff x="8345886" y="1414289"/>
            <a:chExt cx="4484365" cy="4565870"/>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44" name="TextBox 43"/>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4" name="Picture 3"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575800" y="546100"/>
                <a:ext cx="508000" cy="746871"/>
              </a:xfrm>
              <a:prstGeom prst="rect">
                <a:avLst/>
              </a:prstGeom>
              <a:noFill/>
            </p:spPr>
            <p:txBody>
              <a:bodyPr wrap="square" lIns="182880" tIns="146304" rIns="18288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4916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C0CEF691B24F459EBD8C71CBDA3113" ma:contentTypeVersion="3" ma:contentTypeDescription="Create a new document." ma:contentTypeScope="" ma:versionID="1cdef1bf05080703decc2232228c543a">
  <xsd:schema xmlns:xsd="http://www.w3.org/2001/XMLSchema" xmlns:xs="http://www.w3.org/2001/XMLSchema" xmlns:p="http://schemas.microsoft.com/office/2006/metadata/properties" xmlns:ns2="c7d759ad-c71d-4e7a-8896-957c2805ad24" targetNamespace="http://schemas.microsoft.com/office/2006/metadata/properties" ma:root="true" ma:fieldsID="683b53e8ffc361d51a9c97e35893d093" ns2:_="">
    <xsd:import namespace="c7d759ad-c71d-4e7a-8896-957c2805ad2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c7d759ad-c71d-4e7a-8896-957c2805ad24"/>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31FBF-F57E-4ACE-A279-6F24F5DAD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One_Marketing_Template_Purple_16x9</Template>
  <TotalTime>2637</TotalTime>
  <Words>8636</Words>
  <Application>Microsoft Office PowerPoint</Application>
  <PresentationFormat>Custom</PresentationFormat>
  <Paragraphs>1117</Paragraphs>
  <Slides>63</Slides>
  <Notes>58</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Arial</vt:lpstr>
      <vt:lpstr>Calibri</vt:lpstr>
      <vt:lpstr>Cambria</vt:lpstr>
      <vt:lpstr>Kozuka Gothic Pro R</vt:lpstr>
      <vt:lpstr>ＭＳ 明朝</vt:lpstr>
      <vt:lpstr>MS PGothic</vt:lpstr>
      <vt:lpstr>Segoe Pro</vt:lpstr>
      <vt:lpstr>Segoe UI</vt:lpstr>
      <vt:lpstr>Segoe UI Light</vt:lpstr>
      <vt:lpstr>Segoe UI Semibold</vt:lpstr>
      <vt:lpstr>Segoe UI Semilight</vt:lpstr>
      <vt:lpstr>Times New Roman</vt:lpstr>
      <vt:lpstr>Trebuchet MS</vt:lpstr>
      <vt:lpstr>Wingdings</vt:lpstr>
      <vt:lpstr>MSVID_White_16x9_2012-08-18</vt:lpstr>
      <vt:lpstr>Microsoft DevOps Hackathon</vt:lpstr>
      <vt:lpstr>Jef King | ‏@jefkingabc</vt:lpstr>
      <vt:lpstr>Kevin Kaminski | @kkaminsk</vt:lpstr>
      <vt:lpstr>Agenda</vt:lpstr>
      <vt:lpstr>How the Hackathon will work?</vt:lpstr>
      <vt:lpstr>DevOps  overview</vt:lpstr>
      <vt:lpstr>PowerPoint Presentation</vt:lpstr>
      <vt:lpstr>Speaker Notes</vt:lpstr>
      <vt:lpstr>Software delivery challenges</vt:lpstr>
      <vt:lpstr>The consequences of inefficiency</vt:lpstr>
      <vt:lpstr>DevOps Benefits </vt:lpstr>
      <vt:lpstr>DevOps: the three stage conversation</vt:lpstr>
      <vt:lpstr>DevOps Maturity Assessment</vt:lpstr>
      <vt:lpstr>DevOps Frame</vt:lpstr>
      <vt:lpstr>List of DevOps Practices</vt:lpstr>
      <vt:lpstr>Microsoft Ecosystem </vt:lpstr>
      <vt:lpstr>Heterogeneous Ecosystem</vt:lpstr>
      <vt:lpstr>Team Foundation Server &amp; Visual Studio Online</vt:lpstr>
      <vt:lpstr>Power of Azure with the control of the datacenter Introducing the Microsoft Azure Stack </vt:lpstr>
      <vt:lpstr>Enabling  DevOps Practices</vt:lpstr>
      <vt:lpstr>PowerPoint Presentation</vt:lpstr>
      <vt:lpstr>PowerPoint Presentation</vt:lpstr>
      <vt:lpstr>PowerPoint Presentation</vt:lpstr>
      <vt:lpstr>PowerPoint Presentation</vt:lpstr>
      <vt:lpstr>Continuous Integration</vt:lpstr>
      <vt:lpstr>Automated Testing </vt:lpstr>
      <vt:lpstr>PowerPoint Presentation</vt:lpstr>
      <vt:lpstr>PowerPoint Presentation</vt:lpstr>
      <vt:lpstr>Continuous Deployment</vt:lpstr>
      <vt:lpstr>Release Management</vt:lpstr>
      <vt:lpstr>PowerPoint Presentation</vt:lpstr>
      <vt:lpstr>Infrastructure as Code</vt:lpstr>
      <vt:lpstr>Architecture Decisions</vt:lpstr>
      <vt:lpstr>Azure Programmatic Interfaces</vt:lpstr>
      <vt:lpstr>PowerPoint Presentation</vt:lpstr>
      <vt:lpstr>Load Testing and Auto Scale </vt:lpstr>
      <vt:lpstr>PowerPoint Presentation</vt:lpstr>
      <vt:lpstr>PowerPoint Presentation</vt:lpstr>
      <vt:lpstr>Availability Monitoring</vt:lpstr>
      <vt:lpstr>Application Performance Monitoring</vt:lpstr>
      <vt:lpstr>Automated Recovery</vt:lpstr>
      <vt:lpstr>Automated Recovery</vt:lpstr>
      <vt:lpstr>PowerPoint Presentation</vt:lpstr>
      <vt:lpstr>Configuration Management</vt:lpstr>
      <vt:lpstr>Automated environment de-provisioning</vt:lpstr>
      <vt:lpstr>Hypothesis Driven Development</vt:lpstr>
      <vt:lpstr>Testing in Production</vt:lpstr>
      <vt:lpstr>User Telemetry</vt:lpstr>
      <vt:lpstr>Fault Injection</vt:lpstr>
      <vt:lpstr>Hackathon  details</vt:lpstr>
      <vt:lpstr>How the Hackathon will work?</vt:lpstr>
      <vt:lpstr>How will your team be Evaluated?</vt:lpstr>
      <vt:lpstr>Let’s form our teams!</vt:lpstr>
      <vt:lpstr>Start Hacking: Account Information</vt:lpstr>
      <vt:lpstr>Sample Applications</vt:lpstr>
      <vt:lpstr>Free Resources for DevOps Practices</vt:lpstr>
      <vt:lpstr>PowerPoint Presentation</vt:lpstr>
      <vt:lpstr>The first way (systems thinking)</vt:lpstr>
      <vt:lpstr>The second way (feedback loops)</vt:lpstr>
      <vt:lpstr>The third way (experimentation) </vt:lpstr>
      <vt:lpstr>How DevOps can help</vt:lpstr>
      <vt:lpstr>How Microsoft Does DevOps</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Marketing Template</dc:title>
  <dc:subject>One Marketing PowerPoint template</dc:subject>
  <dc:creator>Hannah Arusell</dc:creator>
  <cp:keywords>Marketing, Brand Guidelines, Branding, Visual Identity, grid, template</cp:keywords>
  <dc:description>Template: Aliciat_x000d_
Formatting:  _x000d_
Audience Type: Internal</dc:description>
  <cp:lastModifiedBy>Jef King</cp:lastModifiedBy>
  <cp:revision>242</cp:revision>
  <cp:lastPrinted>2013-11-19T17:55:51Z</cp:lastPrinted>
  <dcterms:created xsi:type="dcterms:W3CDTF">2013-11-15T22:17:08Z</dcterms:created>
  <dcterms:modified xsi:type="dcterms:W3CDTF">2015-12-03T15:42:02Z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0x0101008CC0CEF691B24F459EBD8C71CBDA3113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_dlc_DocIdItemGuid">
    <vt:lpwstr>4495f2bc-3079-438b-9d64-fbc54ff86f41</vt:lpwstr>
  </property>
</Properties>
</file>